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60" r:id="rId4"/>
    <p:sldId id="262" r:id="rId5"/>
    <p:sldId id="286" r:id="rId6"/>
    <p:sldId id="269" r:id="rId7"/>
    <p:sldId id="263" r:id="rId8"/>
    <p:sldId id="284" r:id="rId9"/>
    <p:sldId id="282" r:id="rId10"/>
    <p:sldId id="285" r:id="rId11"/>
    <p:sldId id="272" r:id="rId12"/>
    <p:sldId id="279" r:id="rId13"/>
    <p:sldId id="277" r:id="rId14"/>
    <p:sldId id="278" r:id="rId15"/>
    <p:sldId id="280" r:id="rId16"/>
    <p:sldId id="268" r:id="rId17"/>
  </p:sldIdLst>
  <p:sldSz cx="10693400" cy="756285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D3F"/>
    <a:srgbClr val="0B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49" autoAdjust="0"/>
  </p:normalViewPr>
  <p:slideViewPr>
    <p:cSldViewPr>
      <p:cViewPr varScale="1">
        <p:scale>
          <a:sx n="89" d="100"/>
          <a:sy n="89" d="100"/>
        </p:scale>
        <p:origin x="1812" y="96"/>
      </p:cViewPr>
      <p:guideLst>
        <p:guide orient="horz" pos="2880"/>
        <p:guide pos="3368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521" cy="339194"/>
          </a:xfrm>
          <a:prstGeom prst="rect">
            <a:avLst/>
          </a:prstGeom>
        </p:spPr>
        <p:txBody>
          <a:bodyPr vert="horz" lIns="83658" tIns="41829" rIns="83658" bIns="4182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517" y="0"/>
            <a:ext cx="4307045" cy="339194"/>
          </a:xfrm>
          <a:prstGeom prst="rect">
            <a:avLst/>
          </a:prstGeom>
        </p:spPr>
        <p:txBody>
          <a:bodyPr vert="horz" lIns="83658" tIns="41829" rIns="83658" bIns="41829" rtlCol="0"/>
          <a:lstStyle>
            <a:lvl1pPr algn="r">
              <a:defRPr sz="1100"/>
            </a:lvl1pPr>
          </a:lstStyle>
          <a:p>
            <a:fld id="{9BC7D1A7-D606-4D30-B557-CFA0B65823EA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59150" y="846138"/>
            <a:ext cx="3224213" cy="2279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58" tIns="41829" rIns="83658" bIns="418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842" y="3254272"/>
            <a:ext cx="7952830" cy="2662456"/>
          </a:xfrm>
          <a:prstGeom prst="rect">
            <a:avLst/>
          </a:prstGeom>
        </p:spPr>
        <p:txBody>
          <a:bodyPr vert="horz" lIns="83658" tIns="41829" rIns="83658" bIns="4182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1970"/>
            <a:ext cx="4308521" cy="339193"/>
          </a:xfrm>
          <a:prstGeom prst="rect">
            <a:avLst/>
          </a:prstGeom>
        </p:spPr>
        <p:txBody>
          <a:bodyPr vert="horz" lIns="83658" tIns="41829" rIns="83658" bIns="4182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517" y="6421970"/>
            <a:ext cx="4307045" cy="339193"/>
          </a:xfrm>
          <a:prstGeom prst="rect">
            <a:avLst/>
          </a:prstGeom>
        </p:spPr>
        <p:txBody>
          <a:bodyPr vert="horz" lIns="83658" tIns="41829" rIns="83658" bIns="41829" rtlCol="0" anchor="b"/>
          <a:lstStyle>
            <a:lvl1pPr algn="r">
              <a:defRPr sz="1100"/>
            </a:lvl1pPr>
          </a:lstStyle>
          <a:p>
            <a:fld id="{F9D82A60-018E-4955-AF8D-0C873D0C0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3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4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76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8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0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4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3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3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5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D82A60-018E-4955-AF8D-0C873D0C03D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81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49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82A60-018E-4955-AF8D-0C873D0C03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0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41968"/>
            <a:ext cx="10692130" cy="945515"/>
          </a:xfrm>
          <a:custGeom>
            <a:avLst/>
            <a:gdLst/>
            <a:ahLst/>
            <a:cxnLst/>
            <a:rect l="l" t="t" r="r" b="b"/>
            <a:pathLst>
              <a:path w="10692130" h="945514">
                <a:moveTo>
                  <a:pt x="0" y="945375"/>
                </a:moveTo>
                <a:lnTo>
                  <a:pt x="10692003" y="945375"/>
                </a:lnTo>
                <a:lnTo>
                  <a:pt x="10692003" y="0"/>
                </a:lnTo>
                <a:lnTo>
                  <a:pt x="0" y="0"/>
                </a:lnTo>
                <a:lnTo>
                  <a:pt x="0" y="94537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48400" y="2171705"/>
            <a:ext cx="4089400" cy="4991100"/>
          </a:xfrm>
          <a:custGeom>
            <a:avLst/>
            <a:gdLst/>
            <a:ahLst/>
            <a:cxnLst/>
            <a:rect l="l" t="t" r="r" b="b"/>
            <a:pathLst>
              <a:path w="4089400" h="4991100">
                <a:moveTo>
                  <a:pt x="4017403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4919103"/>
                </a:lnTo>
                <a:lnTo>
                  <a:pt x="5657" y="4947128"/>
                </a:lnTo>
                <a:lnTo>
                  <a:pt x="21086" y="4970013"/>
                </a:lnTo>
                <a:lnTo>
                  <a:pt x="43971" y="4985442"/>
                </a:lnTo>
                <a:lnTo>
                  <a:pt x="71996" y="4991100"/>
                </a:lnTo>
                <a:lnTo>
                  <a:pt x="4017403" y="4991100"/>
                </a:lnTo>
                <a:lnTo>
                  <a:pt x="4045428" y="4985442"/>
                </a:lnTo>
                <a:lnTo>
                  <a:pt x="4068313" y="4970013"/>
                </a:lnTo>
                <a:lnTo>
                  <a:pt x="4083742" y="4947128"/>
                </a:lnTo>
                <a:lnTo>
                  <a:pt x="4089400" y="4919103"/>
                </a:lnTo>
                <a:lnTo>
                  <a:pt x="4089400" y="71996"/>
                </a:lnTo>
                <a:lnTo>
                  <a:pt x="4083742" y="43971"/>
                </a:lnTo>
                <a:lnTo>
                  <a:pt x="4068313" y="21086"/>
                </a:lnTo>
                <a:lnTo>
                  <a:pt x="4045428" y="5657"/>
                </a:lnTo>
                <a:lnTo>
                  <a:pt x="4017403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45083" y="762660"/>
            <a:ext cx="603885" cy="478155"/>
          </a:xfrm>
          <a:custGeom>
            <a:avLst/>
            <a:gdLst/>
            <a:ahLst/>
            <a:cxnLst/>
            <a:rect l="l" t="t" r="r" b="b"/>
            <a:pathLst>
              <a:path w="603884" h="478155">
                <a:moveTo>
                  <a:pt x="603783" y="365124"/>
                </a:moveTo>
                <a:lnTo>
                  <a:pt x="58927" y="365124"/>
                </a:lnTo>
                <a:lnTo>
                  <a:pt x="0" y="477558"/>
                </a:lnTo>
                <a:lnTo>
                  <a:pt x="603783" y="477558"/>
                </a:lnTo>
                <a:lnTo>
                  <a:pt x="603783" y="365124"/>
                </a:lnTo>
                <a:close/>
              </a:path>
              <a:path w="603884" h="478155">
                <a:moveTo>
                  <a:pt x="547598" y="0"/>
                </a:moveTo>
                <a:lnTo>
                  <a:pt x="160781" y="0"/>
                </a:lnTo>
                <a:lnTo>
                  <a:pt x="160747" y="113055"/>
                </a:lnTo>
                <a:lnTo>
                  <a:pt x="160608" y="132518"/>
                </a:lnTo>
                <a:lnTo>
                  <a:pt x="156104" y="207482"/>
                </a:lnTo>
                <a:lnTo>
                  <a:pt x="149694" y="247802"/>
                </a:lnTo>
                <a:lnTo>
                  <a:pt x="132400" y="302982"/>
                </a:lnTo>
                <a:lnTo>
                  <a:pt x="102323" y="365124"/>
                </a:lnTo>
                <a:lnTo>
                  <a:pt x="226974" y="365124"/>
                </a:lnTo>
                <a:lnTo>
                  <a:pt x="245803" y="310764"/>
                </a:lnTo>
                <a:lnTo>
                  <a:pt x="259460" y="257327"/>
                </a:lnTo>
                <a:lnTo>
                  <a:pt x="270179" y="185019"/>
                </a:lnTo>
                <a:lnTo>
                  <a:pt x="273278" y="113055"/>
                </a:lnTo>
                <a:lnTo>
                  <a:pt x="547598" y="113055"/>
                </a:lnTo>
                <a:lnTo>
                  <a:pt x="547598" y="0"/>
                </a:lnTo>
                <a:close/>
              </a:path>
              <a:path w="603884" h="478155">
                <a:moveTo>
                  <a:pt x="547598" y="113055"/>
                </a:moveTo>
                <a:lnTo>
                  <a:pt x="434695" y="113055"/>
                </a:lnTo>
                <a:lnTo>
                  <a:pt x="434695" y="365124"/>
                </a:lnTo>
                <a:lnTo>
                  <a:pt x="547598" y="365124"/>
                </a:lnTo>
                <a:lnTo>
                  <a:pt x="547598" y="113055"/>
                </a:lnTo>
                <a:close/>
              </a:path>
            </a:pathLst>
          </a:custGeom>
          <a:solidFill>
            <a:srgbClr val="121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791756" y="1127785"/>
            <a:ext cx="370205" cy="311785"/>
          </a:xfrm>
          <a:custGeom>
            <a:avLst/>
            <a:gdLst/>
            <a:ahLst/>
            <a:cxnLst/>
            <a:rect l="l" t="t" r="r" b="b"/>
            <a:pathLst>
              <a:path w="370204" h="311784">
                <a:moveTo>
                  <a:pt x="370027" y="0"/>
                </a:moveTo>
                <a:lnTo>
                  <a:pt x="162191" y="0"/>
                </a:lnTo>
                <a:lnTo>
                  <a:pt x="0" y="311188"/>
                </a:lnTo>
                <a:lnTo>
                  <a:pt x="207860" y="311188"/>
                </a:lnTo>
                <a:lnTo>
                  <a:pt x="222237" y="281127"/>
                </a:lnTo>
                <a:lnTo>
                  <a:pt x="370027" y="0"/>
                </a:lnTo>
                <a:close/>
              </a:path>
            </a:pathLst>
          </a:custGeom>
          <a:solidFill>
            <a:srgbClr val="0B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953961" y="762660"/>
            <a:ext cx="113030" cy="323215"/>
          </a:xfrm>
          <a:custGeom>
            <a:avLst/>
            <a:gdLst/>
            <a:ahLst/>
            <a:cxnLst/>
            <a:rect l="l" t="t" r="r" b="b"/>
            <a:pathLst>
              <a:path w="113029" h="323215">
                <a:moveTo>
                  <a:pt x="112522" y="0"/>
                </a:moveTo>
                <a:lnTo>
                  <a:pt x="0" y="0"/>
                </a:lnTo>
                <a:lnTo>
                  <a:pt x="0" y="322719"/>
                </a:lnTo>
                <a:lnTo>
                  <a:pt x="112522" y="322719"/>
                </a:lnTo>
                <a:lnTo>
                  <a:pt x="112522" y="0"/>
                </a:lnTo>
                <a:close/>
              </a:path>
            </a:pathLst>
          </a:custGeom>
          <a:solidFill>
            <a:srgbClr val="121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616700" y="762673"/>
            <a:ext cx="295275" cy="478155"/>
          </a:xfrm>
          <a:custGeom>
            <a:avLst/>
            <a:gdLst/>
            <a:ahLst/>
            <a:cxnLst/>
            <a:rect l="l" t="t" r="r" b="b"/>
            <a:pathLst>
              <a:path w="295275" h="478155">
                <a:moveTo>
                  <a:pt x="112458" y="0"/>
                </a:moveTo>
                <a:lnTo>
                  <a:pt x="0" y="0"/>
                </a:lnTo>
                <a:lnTo>
                  <a:pt x="0" y="477888"/>
                </a:lnTo>
                <a:lnTo>
                  <a:pt x="235686" y="477888"/>
                </a:lnTo>
                <a:lnTo>
                  <a:pt x="294817" y="365429"/>
                </a:lnTo>
                <a:lnTo>
                  <a:pt x="112458" y="365429"/>
                </a:lnTo>
                <a:lnTo>
                  <a:pt x="112458" y="0"/>
                </a:lnTo>
                <a:close/>
              </a:path>
            </a:pathLst>
          </a:custGeom>
          <a:solidFill>
            <a:srgbClr val="121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087029" y="678688"/>
            <a:ext cx="367030" cy="298450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781721" y="756221"/>
            <a:ext cx="443865" cy="490855"/>
          </a:xfrm>
          <a:custGeom>
            <a:avLst/>
            <a:gdLst/>
            <a:ahLst/>
            <a:cxnLst/>
            <a:rect l="l" t="t" r="r" b="b"/>
            <a:pathLst>
              <a:path w="443865" h="490855">
                <a:moveTo>
                  <a:pt x="245376" y="0"/>
                </a:moveTo>
                <a:lnTo>
                  <a:pt x="195919" y="4987"/>
                </a:lnTo>
                <a:lnTo>
                  <a:pt x="149858" y="19290"/>
                </a:lnTo>
                <a:lnTo>
                  <a:pt x="108176" y="41920"/>
                </a:lnTo>
                <a:lnTo>
                  <a:pt x="71862" y="71891"/>
                </a:lnTo>
                <a:lnTo>
                  <a:pt x="41902" y="108214"/>
                </a:lnTo>
                <a:lnTo>
                  <a:pt x="19280" y="149900"/>
                </a:lnTo>
                <a:lnTo>
                  <a:pt x="4984" y="195963"/>
                </a:lnTo>
                <a:lnTo>
                  <a:pt x="0" y="245414"/>
                </a:lnTo>
                <a:lnTo>
                  <a:pt x="4984" y="294864"/>
                </a:lnTo>
                <a:lnTo>
                  <a:pt x="19280" y="340922"/>
                </a:lnTo>
                <a:lnTo>
                  <a:pt x="41902" y="382603"/>
                </a:lnTo>
                <a:lnTo>
                  <a:pt x="71862" y="418919"/>
                </a:lnTo>
                <a:lnTo>
                  <a:pt x="108176" y="448882"/>
                </a:lnTo>
                <a:lnTo>
                  <a:pt x="149858" y="471507"/>
                </a:lnTo>
                <a:lnTo>
                  <a:pt x="195919" y="485805"/>
                </a:lnTo>
                <a:lnTo>
                  <a:pt x="245376" y="490791"/>
                </a:lnTo>
                <a:lnTo>
                  <a:pt x="292962" y="486156"/>
                </a:lnTo>
                <a:lnTo>
                  <a:pt x="337417" y="472850"/>
                </a:lnTo>
                <a:lnTo>
                  <a:pt x="377886" y="451766"/>
                </a:lnTo>
                <a:lnTo>
                  <a:pt x="413513" y="423802"/>
                </a:lnTo>
                <a:lnTo>
                  <a:pt x="443445" y="389851"/>
                </a:lnTo>
                <a:lnTo>
                  <a:pt x="432229" y="381673"/>
                </a:lnTo>
                <a:lnTo>
                  <a:pt x="245376" y="381673"/>
                </a:lnTo>
                <a:lnTo>
                  <a:pt x="202290" y="374724"/>
                </a:lnTo>
                <a:lnTo>
                  <a:pt x="164872" y="355377"/>
                </a:lnTo>
                <a:lnTo>
                  <a:pt x="135366" y="325879"/>
                </a:lnTo>
                <a:lnTo>
                  <a:pt x="116016" y="288475"/>
                </a:lnTo>
                <a:lnTo>
                  <a:pt x="109067" y="245414"/>
                </a:lnTo>
                <a:lnTo>
                  <a:pt x="116016" y="202330"/>
                </a:lnTo>
                <a:lnTo>
                  <a:pt x="135366" y="164915"/>
                </a:lnTo>
                <a:lnTo>
                  <a:pt x="164872" y="135412"/>
                </a:lnTo>
                <a:lnTo>
                  <a:pt x="202290" y="116065"/>
                </a:lnTo>
                <a:lnTo>
                  <a:pt x="245376" y="109118"/>
                </a:lnTo>
                <a:lnTo>
                  <a:pt x="320866" y="109118"/>
                </a:lnTo>
                <a:lnTo>
                  <a:pt x="362457" y="29908"/>
                </a:lnTo>
                <a:lnTo>
                  <a:pt x="335455" y="17203"/>
                </a:lnTo>
                <a:lnTo>
                  <a:pt x="306784" y="7815"/>
                </a:lnTo>
                <a:lnTo>
                  <a:pt x="276679" y="1996"/>
                </a:lnTo>
                <a:lnTo>
                  <a:pt x="245376" y="0"/>
                </a:lnTo>
                <a:close/>
              </a:path>
              <a:path w="443865" h="490855">
                <a:moveTo>
                  <a:pt x="355384" y="325640"/>
                </a:moveTo>
                <a:lnTo>
                  <a:pt x="334080" y="348706"/>
                </a:lnTo>
                <a:lnTo>
                  <a:pt x="308028" y="366377"/>
                </a:lnTo>
                <a:lnTo>
                  <a:pt x="278153" y="377688"/>
                </a:lnTo>
                <a:lnTo>
                  <a:pt x="245376" y="381673"/>
                </a:lnTo>
                <a:lnTo>
                  <a:pt x="432229" y="381673"/>
                </a:lnTo>
                <a:lnTo>
                  <a:pt x="355384" y="325640"/>
                </a:lnTo>
                <a:close/>
              </a:path>
              <a:path w="443865" h="490855">
                <a:moveTo>
                  <a:pt x="320866" y="109118"/>
                </a:moveTo>
                <a:lnTo>
                  <a:pt x="245376" y="109118"/>
                </a:lnTo>
                <a:lnTo>
                  <a:pt x="263137" y="110302"/>
                </a:lnTo>
                <a:lnTo>
                  <a:pt x="280195" y="113736"/>
                </a:lnTo>
                <a:lnTo>
                  <a:pt x="296417" y="119239"/>
                </a:lnTo>
                <a:lnTo>
                  <a:pt x="311670" y="126631"/>
                </a:lnTo>
                <a:lnTo>
                  <a:pt x="320866" y="109118"/>
                </a:lnTo>
                <a:close/>
              </a:path>
            </a:pathLst>
          </a:custGeom>
          <a:solidFill>
            <a:srgbClr val="121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520328" y="761657"/>
            <a:ext cx="291795" cy="184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846984" y="761657"/>
            <a:ext cx="123189" cy="184785"/>
          </a:xfrm>
          <a:custGeom>
            <a:avLst/>
            <a:gdLst/>
            <a:ahLst/>
            <a:cxnLst/>
            <a:rect l="l" t="t" r="r" b="b"/>
            <a:pathLst>
              <a:path w="123190" h="184784">
                <a:moveTo>
                  <a:pt x="63944" y="0"/>
                </a:moveTo>
                <a:lnTo>
                  <a:pt x="0" y="0"/>
                </a:lnTo>
                <a:lnTo>
                  <a:pt x="0" y="184251"/>
                </a:lnTo>
                <a:lnTo>
                  <a:pt x="21475" y="184251"/>
                </a:lnTo>
                <a:lnTo>
                  <a:pt x="21475" y="117068"/>
                </a:lnTo>
                <a:lnTo>
                  <a:pt x="63944" y="117068"/>
                </a:lnTo>
                <a:lnTo>
                  <a:pt x="87316" y="112623"/>
                </a:lnTo>
                <a:lnTo>
                  <a:pt x="105994" y="100347"/>
                </a:lnTo>
                <a:lnTo>
                  <a:pt x="108663" y="96354"/>
                </a:lnTo>
                <a:lnTo>
                  <a:pt x="21475" y="96354"/>
                </a:lnTo>
                <a:lnTo>
                  <a:pt x="21475" y="20726"/>
                </a:lnTo>
                <a:lnTo>
                  <a:pt x="108614" y="20726"/>
                </a:lnTo>
                <a:lnTo>
                  <a:pt x="105994" y="16790"/>
                </a:lnTo>
                <a:lnTo>
                  <a:pt x="87316" y="4463"/>
                </a:lnTo>
                <a:lnTo>
                  <a:pt x="63944" y="0"/>
                </a:lnTo>
                <a:close/>
              </a:path>
              <a:path w="123190" h="184784">
                <a:moveTo>
                  <a:pt x="108614" y="20726"/>
                </a:moveTo>
                <a:lnTo>
                  <a:pt x="63944" y="20726"/>
                </a:lnTo>
                <a:lnTo>
                  <a:pt x="79097" y="23514"/>
                </a:lnTo>
                <a:lnTo>
                  <a:pt x="90938" y="31321"/>
                </a:lnTo>
                <a:lnTo>
                  <a:pt x="98645" y="43314"/>
                </a:lnTo>
                <a:lnTo>
                  <a:pt x="101396" y="58661"/>
                </a:lnTo>
                <a:lnTo>
                  <a:pt x="98595" y="73766"/>
                </a:lnTo>
                <a:lnTo>
                  <a:pt x="90805" y="85699"/>
                </a:lnTo>
                <a:lnTo>
                  <a:pt x="78947" y="93537"/>
                </a:lnTo>
                <a:lnTo>
                  <a:pt x="63944" y="96354"/>
                </a:lnTo>
                <a:lnTo>
                  <a:pt x="108663" y="96354"/>
                </a:lnTo>
                <a:lnTo>
                  <a:pt x="118376" y="81830"/>
                </a:lnTo>
                <a:lnTo>
                  <a:pt x="122859" y="58661"/>
                </a:lnTo>
                <a:lnTo>
                  <a:pt x="118376" y="35388"/>
                </a:lnTo>
                <a:lnTo>
                  <a:pt x="108614" y="20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956522" y="761657"/>
            <a:ext cx="163195" cy="184785"/>
          </a:xfrm>
          <a:custGeom>
            <a:avLst/>
            <a:gdLst/>
            <a:ahLst/>
            <a:cxnLst/>
            <a:rect l="l" t="t" r="r" b="b"/>
            <a:pathLst>
              <a:path w="163195" h="184784">
                <a:moveTo>
                  <a:pt x="91274" y="0"/>
                </a:moveTo>
                <a:lnTo>
                  <a:pt x="71589" y="0"/>
                </a:lnTo>
                <a:lnTo>
                  <a:pt x="0" y="184251"/>
                </a:lnTo>
                <a:lnTo>
                  <a:pt x="22847" y="184251"/>
                </a:lnTo>
                <a:lnTo>
                  <a:pt x="39966" y="139458"/>
                </a:lnTo>
                <a:lnTo>
                  <a:pt x="145258" y="139458"/>
                </a:lnTo>
                <a:lnTo>
                  <a:pt x="137245" y="118757"/>
                </a:lnTo>
                <a:lnTo>
                  <a:pt x="48094" y="118757"/>
                </a:lnTo>
                <a:lnTo>
                  <a:pt x="81419" y="31800"/>
                </a:lnTo>
                <a:lnTo>
                  <a:pt x="103584" y="31800"/>
                </a:lnTo>
                <a:lnTo>
                  <a:pt x="91274" y="0"/>
                </a:lnTo>
                <a:close/>
              </a:path>
              <a:path w="163195" h="184784">
                <a:moveTo>
                  <a:pt x="145258" y="139458"/>
                </a:moveTo>
                <a:lnTo>
                  <a:pt x="122643" y="139458"/>
                </a:lnTo>
                <a:lnTo>
                  <a:pt x="139763" y="184251"/>
                </a:lnTo>
                <a:lnTo>
                  <a:pt x="162598" y="184251"/>
                </a:lnTo>
                <a:lnTo>
                  <a:pt x="145258" y="139458"/>
                </a:lnTo>
                <a:close/>
              </a:path>
              <a:path w="163195" h="184784">
                <a:moveTo>
                  <a:pt x="103584" y="31800"/>
                </a:moveTo>
                <a:lnTo>
                  <a:pt x="81419" y="31800"/>
                </a:lnTo>
                <a:lnTo>
                  <a:pt x="114757" y="118757"/>
                </a:lnTo>
                <a:lnTo>
                  <a:pt x="137245" y="118757"/>
                </a:lnTo>
                <a:lnTo>
                  <a:pt x="103584" y="31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134246" y="761657"/>
            <a:ext cx="132715" cy="184785"/>
          </a:xfrm>
          <a:custGeom>
            <a:avLst/>
            <a:gdLst/>
            <a:ahLst/>
            <a:cxnLst/>
            <a:rect l="l" t="t" r="r" b="b"/>
            <a:pathLst>
              <a:path w="132715" h="184784">
                <a:moveTo>
                  <a:pt x="74256" y="0"/>
                </a:moveTo>
                <a:lnTo>
                  <a:pt x="0" y="0"/>
                </a:lnTo>
                <a:lnTo>
                  <a:pt x="0" y="184238"/>
                </a:lnTo>
                <a:lnTo>
                  <a:pt x="80048" y="184238"/>
                </a:lnTo>
                <a:lnTo>
                  <a:pt x="100316" y="180138"/>
                </a:lnTo>
                <a:lnTo>
                  <a:pt x="116886" y="168960"/>
                </a:lnTo>
                <a:lnTo>
                  <a:pt x="120553" y="163525"/>
                </a:lnTo>
                <a:lnTo>
                  <a:pt x="21463" y="163525"/>
                </a:lnTo>
                <a:lnTo>
                  <a:pt x="21463" y="100711"/>
                </a:lnTo>
                <a:lnTo>
                  <a:pt x="120504" y="100711"/>
                </a:lnTo>
                <a:lnTo>
                  <a:pt x="117049" y="96331"/>
                </a:lnTo>
                <a:lnTo>
                  <a:pt x="106273" y="88303"/>
                </a:lnTo>
                <a:lnTo>
                  <a:pt x="114036" y="80782"/>
                </a:lnTo>
                <a:lnTo>
                  <a:pt x="114536" y="79997"/>
                </a:lnTo>
                <a:lnTo>
                  <a:pt x="21463" y="79997"/>
                </a:lnTo>
                <a:lnTo>
                  <a:pt x="21463" y="20726"/>
                </a:lnTo>
                <a:lnTo>
                  <a:pt x="113874" y="20726"/>
                </a:lnTo>
                <a:lnTo>
                  <a:pt x="109850" y="14762"/>
                </a:lnTo>
                <a:lnTo>
                  <a:pt x="93842" y="3962"/>
                </a:lnTo>
                <a:lnTo>
                  <a:pt x="74256" y="0"/>
                </a:lnTo>
                <a:close/>
              </a:path>
              <a:path w="132715" h="184784">
                <a:moveTo>
                  <a:pt x="120504" y="100711"/>
                </a:moveTo>
                <a:lnTo>
                  <a:pt x="80048" y="100711"/>
                </a:lnTo>
                <a:lnTo>
                  <a:pt x="91969" y="103184"/>
                </a:lnTo>
                <a:lnTo>
                  <a:pt x="101715" y="109923"/>
                </a:lnTo>
                <a:lnTo>
                  <a:pt x="108292" y="119908"/>
                </a:lnTo>
                <a:lnTo>
                  <a:pt x="110705" y="132118"/>
                </a:lnTo>
                <a:lnTo>
                  <a:pt x="108292" y="144328"/>
                </a:lnTo>
                <a:lnTo>
                  <a:pt x="101715" y="154312"/>
                </a:lnTo>
                <a:lnTo>
                  <a:pt x="91969" y="161052"/>
                </a:lnTo>
                <a:lnTo>
                  <a:pt x="80048" y="163525"/>
                </a:lnTo>
                <a:lnTo>
                  <a:pt x="120553" y="163525"/>
                </a:lnTo>
                <a:lnTo>
                  <a:pt x="128066" y="152392"/>
                </a:lnTo>
                <a:lnTo>
                  <a:pt x="132168" y="132118"/>
                </a:lnTo>
                <a:lnTo>
                  <a:pt x="130365" y="118774"/>
                </a:lnTo>
                <a:lnTo>
                  <a:pt x="125202" y="106667"/>
                </a:lnTo>
                <a:lnTo>
                  <a:pt x="120504" y="100711"/>
                </a:lnTo>
                <a:close/>
              </a:path>
              <a:path w="132715" h="184784">
                <a:moveTo>
                  <a:pt x="113874" y="20726"/>
                </a:moveTo>
                <a:lnTo>
                  <a:pt x="74256" y="20726"/>
                </a:lnTo>
                <a:lnTo>
                  <a:pt x="85495" y="23055"/>
                </a:lnTo>
                <a:lnTo>
                  <a:pt x="94680" y="29406"/>
                </a:lnTo>
                <a:lnTo>
                  <a:pt x="100876" y="38825"/>
                </a:lnTo>
                <a:lnTo>
                  <a:pt x="103149" y="50355"/>
                </a:lnTo>
                <a:lnTo>
                  <a:pt x="100876" y="61882"/>
                </a:lnTo>
                <a:lnTo>
                  <a:pt x="94680" y="71305"/>
                </a:lnTo>
                <a:lnTo>
                  <a:pt x="85495" y="77664"/>
                </a:lnTo>
                <a:lnTo>
                  <a:pt x="74256" y="79997"/>
                </a:lnTo>
                <a:lnTo>
                  <a:pt x="114536" y="79997"/>
                </a:lnTo>
                <a:lnTo>
                  <a:pt x="119795" y="71753"/>
                </a:lnTo>
                <a:lnTo>
                  <a:pt x="123379" y="61512"/>
                </a:lnTo>
                <a:lnTo>
                  <a:pt x="124612" y="50355"/>
                </a:lnTo>
                <a:lnTo>
                  <a:pt x="120650" y="30769"/>
                </a:lnTo>
                <a:lnTo>
                  <a:pt x="113874" y="20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265539" y="761657"/>
            <a:ext cx="158115" cy="184785"/>
          </a:xfrm>
          <a:custGeom>
            <a:avLst/>
            <a:gdLst/>
            <a:ahLst/>
            <a:cxnLst/>
            <a:rect l="l" t="t" r="r" b="b"/>
            <a:pathLst>
              <a:path w="158115" h="184784">
                <a:moveTo>
                  <a:pt x="0" y="163766"/>
                </a:moveTo>
                <a:lnTo>
                  <a:pt x="0" y="183921"/>
                </a:lnTo>
                <a:lnTo>
                  <a:pt x="5918" y="184416"/>
                </a:lnTo>
                <a:lnTo>
                  <a:pt x="8039" y="184518"/>
                </a:lnTo>
                <a:lnTo>
                  <a:pt x="10109" y="184518"/>
                </a:lnTo>
                <a:lnTo>
                  <a:pt x="46860" y="165341"/>
                </a:lnTo>
                <a:lnTo>
                  <a:pt x="13068" y="165341"/>
                </a:lnTo>
                <a:lnTo>
                  <a:pt x="0" y="163766"/>
                </a:lnTo>
                <a:close/>
              </a:path>
              <a:path w="158115" h="184784">
                <a:moveTo>
                  <a:pt x="157581" y="20713"/>
                </a:moveTo>
                <a:lnTo>
                  <a:pt x="135851" y="20713"/>
                </a:lnTo>
                <a:lnTo>
                  <a:pt x="135851" y="184251"/>
                </a:lnTo>
                <a:lnTo>
                  <a:pt x="157581" y="184251"/>
                </a:lnTo>
                <a:lnTo>
                  <a:pt x="157581" y="20713"/>
                </a:lnTo>
                <a:close/>
              </a:path>
              <a:path w="158115" h="184784">
                <a:moveTo>
                  <a:pt x="157581" y="0"/>
                </a:moveTo>
                <a:lnTo>
                  <a:pt x="37972" y="0"/>
                </a:lnTo>
                <a:lnTo>
                  <a:pt x="37961" y="105714"/>
                </a:lnTo>
                <a:lnTo>
                  <a:pt x="37124" y="124500"/>
                </a:lnTo>
                <a:lnTo>
                  <a:pt x="19583" y="163715"/>
                </a:lnTo>
                <a:lnTo>
                  <a:pt x="13068" y="165341"/>
                </a:lnTo>
                <a:lnTo>
                  <a:pt x="46860" y="165341"/>
                </a:lnTo>
                <a:lnTo>
                  <a:pt x="48641" y="163054"/>
                </a:lnTo>
                <a:lnTo>
                  <a:pt x="54671" y="148113"/>
                </a:lnTo>
                <a:lnTo>
                  <a:pt x="58261" y="129039"/>
                </a:lnTo>
                <a:lnTo>
                  <a:pt x="59448" y="105714"/>
                </a:lnTo>
                <a:lnTo>
                  <a:pt x="59448" y="20713"/>
                </a:lnTo>
                <a:lnTo>
                  <a:pt x="157581" y="20713"/>
                </a:lnTo>
                <a:lnTo>
                  <a:pt x="1575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457982" y="935355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55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457982" y="862965"/>
            <a:ext cx="21590" cy="62230"/>
          </a:xfrm>
          <a:custGeom>
            <a:avLst/>
            <a:gdLst/>
            <a:ahLst/>
            <a:cxnLst/>
            <a:rect l="l" t="t" r="r" b="b"/>
            <a:pathLst>
              <a:path w="21590" h="62230">
                <a:moveTo>
                  <a:pt x="0" y="62229"/>
                </a:moveTo>
                <a:lnTo>
                  <a:pt x="21488" y="62229"/>
                </a:lnTo>
                <a:lnTo>
                  <a:pt x="21488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457982" y="8528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968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457982" y="782955"/>
            <a:ext cx="21590" cy="59690"/>
          </a:xfrm>
          <a:custGeom>
            <a:avLst/>
            <a:gdLst/>
            <a:ahLst/>
            <a:cxnLst/>
            <a:rect l="l" t="t" r="r" b="b"/>
            <a:pathLst>
              <a:path w="21590" h="59690">
                <a:moveTo>
                  <a:pt x="0" y="59690"/>
                </a:moveTo>
                <a:lnTo>
                  <a:pt x="21488" y="59690"/>
                </a:lnTo>
                <a:lnTo>
                  <a:pt x="21488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9457982" y="77215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280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591535" y="861225"/>
            <a:ext cx="21590" cy="85090"/>
          </a:xfrm>
          <a:custGeom>
            <a:avLst/>
            <a:gdLst/>
            <a:ahLst/>
            <a:cxnLst/>
            <a:rect l="l" t="t" r="r" b="b"/>
            <a:pathLst>
              <a:path w="21590" h="85090">
                <a:moveTo>
                  <a:pt x="0" y="85089"/>
                </a:moveTo>
                <a:lnTo>
                  <a:pt x="21488" y="85089"/>
                </a:lnTo>
                <a:lnTo>
                  <a:pt x="21488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591535" y="851065"/>
            <a:ext cx="137795" cy="0"/>
          </a:xfrm>
          <a:custGeom>
            <a:avLst/>
            <a:gdLst/>
            <a:ahLst/>
            <a:cxnLst/>
            <a:rect l="l" t="t" r="r" b="b"/>
            <a:pathLst>
              <a:path w="137795">
                <a:moveTo>
                  <a:pt x="0" y="0"/>
                </a:moveTo>
                <a:lnTo>
                  <a:pt x="137198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591535" y="762165"/>
            <a:ext cx="21590" cy="78740"/>
          </a:xfrm>
          <a:custGeom>
            <a:avLst/>
            <a:gdLst/>
            <a:ahLst/>
            <a:cxnLst/>
            <a:rect l="l" t="t" r="r" b="b"/>
            <a:pathLst>
              <a:path w="21590" h="78740">
                <a:moveTo>
                  <a:pt x="0" y="78740"/>
                </a:moveTo>
                <a:lnTo>
                  <a:pt x="21488" y="78740"/>
                </a:lnTo>
                <a:lnTo>
                  <a:pt x="21488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707283" y="861631"/>
            <a:ext cx="21590" cy="84455"/>
          </a:xfrm>
          <a:custGeom>
            <a:avLst/>
            <a:gdLst/>
            <a:ahLst/>
            <a:cxnLst/>
            <a:rect l="l" t="t" r="r" b="b"/>
            <a:pathLst>
              <a:path w="21590" h="84455">
                <a:moveTo>
                  <a:pt x="21450" y="0"/>
                </a:moveTo>
                <a:lnTo>
                  <a:pt x="0" y="0"/>
                </a:lnTo>
                <a:lnTo>
                  <a:pt x="0" y="84277"/>
                </a:lnTo>
                <a:lnTo>
                  <a:pt x="21450" y="84277"/>
                </a:lnTo>
                <a:lnTo>
                  <a:pt x="2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9707283" y="761657"/>
            <a:ext cx="21590" cy="79375"/>
          </a:xfrm>
          <a:custGeom>
            <a:avLst/>
            <a:gdLst/>
            <a:ahLst/>
            <a:cxnLst/>
            <a:rect l="l" t="t" r="r" b="b"/>
            <a:pathLst>
              <a:path w="21590" h="79375">
                <a:moveTo>
                  <a:pt x="21450" y="0"/>
                </a:moveTo>
                <a:lnTo>
                  <a:pt x="0" y="0"/>
                </a:lnTo>
                <a:lnTo>
                  <a:pt x="0" y="79248"/>
                </a:lnTo>
                <a:lnTo>
                  <a:pt x="21450" y="79248"/>
                </a:lnTo>
                <a:lnTo>
                  <a:pt x="2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763861" y="761657"/>
            <a:ext cx="137198" cy="184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936174" y="935355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524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936174" y="862965"/>
            <a:ext cx="21590" cy="62230"/>
          </a:xfrm>
          <a:custGeom>
            <a:avLst/>
            <a:gdLst/>
            <a:ahLst/>
            <a:cxnLst/>
            <a:rect l="l" t="t" r="r" b="b"/>
            <a:pathLst>
              <a:path w="21590" h="62230">
                <a:moveTo>
                  <a:pt x="0" y="62229"/>
                </a:moveTo>
                <a:lnTo>
                  <a:pt x="21463" y="62229"/>
                </a:lnTo>
                <a:lnTo>
                  <a:pt x="21463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9936174" y="8528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981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9936174" y="782955"/>
            <a:ext cx="21590" cy="59690"/>
          </a:xfrm>
          <a:custGeom>
            <a:avLst/>
            <a:gdLst/>
            <a:ahLst/>
            <a:cxnLst/>
            <a:rect l="l" t="t" r="r" b="b"/>
            <a:pathLst>
              <a:path w="21590" h="59690">
                <a:moveTo>
                  <a:pt x="0" y="59690"/>
                </a:moveTo>
                <a:lnTo>
                  <a:pt x="21463" y="59690"/>
                </a:lnTo>
                <a:lnTo>
                  <a:pt x="21463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936174" y="77215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254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517001" y="1022883"/>
            <a:ext cx="367639" cy="220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909684" y="1025652"/>
            <a:ext cx="167640" cy="184785"/>
          </a:xfrm>
          <a:custGeom>
            <a:avLst/>
            <a:gdLst/>
            <a:ahLst/>
            <a:cxnLst/>
            <a:rect l="l" t="t" r="r" b="b"/>
            <a:pathLst>
              <a:path w="167640" h="184784">
                <a:moveTo>
                  <a:pt x="22974" y="0"/>
                </a:moveTo>
                <a:lnTo>
                  <a:pt x="0" y="0"/>
                </a:lnTo>
                <a:lnTo>
                  <a:pt x="0" y="184238"/>
                </a:lnTo>
                <a:lnTo>
                  <a:pt x="21475" y="184238"/>
                </a:lnTo>
                <a:lnTo>
                  <a:pt x="21475" y="38341"/>
                </a:lnTo>
                <a:lnTo>
                  <a:pt x="46126" y="38341"/>
                </a:lnTo>
                <a:lnTo>
                  <a:pt x="22974" y="0"/>
                </a:lnTo>
                <a:close/>
              </a:path>
              <a:path w="167640" h="184784">
                <a:moveTo>
                  <a:pt x="167398" y="38341"/>
                </a:moveTo>
                <a:lnTo>
                  <a:pt x="145923" y="38341"/>
                </a:lnTo>
                <a:lnTo>
                  <a:pt x="145923" y="184238"/>
                </a:lnTo>
                <a:lnTo>
                  <a:pt x="167398" y="184238"/>
                </a:lnTo>
                <a:lnTo>
                  <a:pt x="167398" y="38341"/>
                </a:lnTo>
                <a:close/>
              </a:path>
              <a:path w="167640" h="184784">
                <a:moveTo>
                  <a:pt x="46126" y="38341"/>
                </a:moveTo>
                <a:lnTo>
                  <a:pt x="21475" y="38341"/>
                </a:lnTo>
                <a:lnTo>
                  <a:pt x="80264" y="135953"/>
                </a:lnTo>
                <a:lnTo>
                  <a:pt x="87122" y="135953"/>
                </a:lnTo>
                <a:lnTo>
                  <a:pt x="108573" y="100342"/>
                </a:lnTo>
                <a:lnTo>
                  <a:pt x="83566" y="100342"/>
                </a:lnTo>
                <a:lnTo>
                  <a:pt x="46126" y="38341"/>
                </a:lnTo>
                <a:close/>
              </a:path>
              <a:path w="167640" h="184784">
                <a:moveTo>
                  <a:pt x="167398" y="0"/>
                </a:moveTo>
                <a:lnTo>
                  <a:pt x="144157" y="0"/>
                </a:lnTo>
                <a:lnTo>
                  <a:pt x="83566" y="100342"/>
                </a:lnTo>
                <a:lnTo>
                  <a:pt x="108573" y="100342"/>
                </a:lnTo>
                <a:lnTo>
                  <a:pt x="145923" y="38341"/>
                </a:lnTo>
                <a:lnTo>
                  <a:pt x="167398" y="38341"/>
                </a:lnTo>
                <a:lnTo>
                  <a:pt x="1673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9092183" y="1025652"/>
            <a:ext cx="163195" cy="184785"/>
          </a:xfrm>
          <a:custGeom>
            <a:avLst/>
            <a:gdLst/>
            <a:ahLst/>
            <a:cxnLst/>
            <a:rect l="l" t="t" r="r" b="b"/>
            <a:pathLst>
              <a:path w="163195" h="184784">
                <a:moveTo>
                  <a:pt x="91262" y="0"/>
                </a:moveTo>
                <a:lnTo>
                  <a:pt x="71589" y="0"/>
                </a:lnTo>
                <a:lnTo>
                  <a:pt x="0" y="184251"/>
                </a:lnTo>
                <a:lnTo>
                  <a:pt x="22834" y="184251"/>
                </a:lnTo>
                <a:lnTo>
                  <a:pt x="39954" y="139458"/>
                </a:lnTo>
                <a:lnTo>
                  <a:pt x="145246" y="139458"/>
                </a:lnTo>
                <a:lnTo>
                  <a:pt x="137232" y="118757"/>
                </a:lnTo>
                <a:lnTo>
                  <a:pt x="48082" y="118757"/>
                </a:lnTo>
                <a:lnTo>
                  <a:pt x="81419" y="31813"/>
                </a:lnTo>
                <a:lnTo>
                  <a:pt x="103577" y="31813"/>
                </a:lnTo>
                <a:lnTo>
                  <a:pt x="91262" y="0"/>
                </a:lnTo>
                <a:close/>
              </a:path>
              <a:path w="163195" h="184784">
                <a:moveTo>
                  <a:pt x="145246" y="139458"/>
                </a:moveTo>
                <a:lnTo>
                  <a:pt x="122643" y="139458"/>
                </a:lnTo>
                <a:lnTo>
                  <a:pt x="139750" y="184251"/>
                </a:lnTo>
                <a:lnTo>
                  <a:pt x="162585" y="184251"/>
                </a:lnTo>
                <a:lnTo>
                  <a:pt x="145246" y="139458"/>
                </a:lnTo>
                <a:close/>
              </a:path>
              <a:path w="163195" h="184784">
                <a:moveTo>
                  <a:pt x="103577" y="31813"/>
                </a:moveTo>
                <a:lnTo>
                  <a:pt x="81419" y="31813"/>
                </a:lnTo>
                <a:lnTo>
                  <a:pt x="114757" y="118757"/>
                </a:lnTo>
                <a:lnTo>
                  <a:pt x="137232" y="118757"/>
                </a:lnTo>
                <a:lnTo>
                  <a:pt x="103577" y="31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269895" y="1025652"/>
            <a:ext cx="167640" cy="184785"/>
          </a:xfrm>
          <a:custGeom>
            <a:avLst/>
            <a:gdLst/>
            <a:ahLst/>
            <a:cxnLst/>
            <a:rect l="l" t="t" r="r" b="b"/>
            <a:pathLst>
              <a:path w="167640" h="184784">
                <a:moveTo>
                  <a:pt x="22974" y="0"/>
                </a:moveTo>
                <a:lnTo>
                  <a:pt x="0" y="0"/>
                </a:lnTo>
                <a:lnTo>
                  <a:pt x="0" y="184238"/>
                </a:lnTo>
                <a:lnTo>
                  <a:pt x="21463" y="184238"/>
                </a:lnTo>
                <a:lnTo>
                  <a:pt x="21463" y="38341"/>
                </a:lnTo>
                <a:lnTo>
                  <a:pt x="46126" y="38341"/>
                </a:lnTo>
                <a:lnTo>
                  <a:pt x="22974" y="0"/>
                </a:lnTo>
                <a:close/>
              </a:path>
              <a:path w="167640" h="184784">
                <a:moveTo>
                  <a:pt x="167398" y="38341"/>
                </a:moveTo>
                <a:lnTo>
                  <a:pt x="145935" y="38341"/>
                </a:lnTo>
                <a:lnTo>
                  <a:pt x="145935" y="184238"/>
                </a:lnTo>
                <a:lnTo>
                  <a:pt x="167398" y="184238"/>
                </a:lnTo>
                <a:lnTo>
                  <a:pt x="167398" y="38341"/>
                </a:lnTo>
                <a:close/>
              </a:path>
              <a:path w="167640" h="184784">
                <a:moveTo>
                  <a:pt x="46126" y="38341"/>
                </a:moveTo>
                <a:lnTo>
                  <a:pt x="21463" y="38341"/>
                </a:lnTo>
                <a:lnTo>
                  <a:pt x="80251" y="135953"/>
                </a:lnTo>
                <a:lnTo>
                  <a:pt x="87122" y="135953"/>
                </a:lnTo>
                <a:lnTo>
                  <a:pt x="108578" y="100342"/>
                </a:lnTo>
                <a:lnTo>
                  <a:pt x="83566" y="100342"/>
                </a:lnTo>
                <a:lnTo>
                  <a:pt x="46126" y="38341"/>
                </a:lnTo>
                <a:close/>
              </a:path>
              <a:path w="167640" h="184784">
                <a:moveTo>
                  <a:pt x="167398" y="0"/>
                </a:moveTo>
                <a:lnTo>
                  <a:pt x="144157" y="0"/>
                </a:lnTo>
                <a:lnTo>
                  <a:pt x="83566" y="100342"/>
                </a:lnTo>
                <a:lnTo>
                  <a:pt x="108578" y="100342"/>
                </a:lnTo>
                <a:lnTo>
                  <a:pt x="145935" y="38341"/>
                </a:lnTo>
                <a:lnTo>
                  <a:pt x="167398" y="38341"/>
                </a:lnTo>
                <a:lnTo>
                  <a:pt x="1673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472383" y="1025652"/>
            <a:ext cx="137198" cy="184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4048" y="2928518"/>
            <a:ext cx="8345302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4048" y="2423617"/>
            <a:ext cx="8345302" cy="439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"/>
          <a:stretch/>
        </p:blipFill>
        <p:spPr>
          <a:xfrm>
            <a:off x="-14318" y="0"/>
            <a:ext cx="10706448" cy="7591425"/>
          </a:xfrm>
          <a:prstGeom prst="rect">
            <a:avLst/>
          </a:prstGeom>
        </p:spPr>
      </p:pic>
      <p:sp>
        <p:nvSpPr>
          <p:cNvPr id="62" name="object 2"/>
          <p:cNvSpPr/>
          <p:nvPr/>
        </p:nvSpPr>
        <p:spPr>
          <a:xfrm>
            <a:off x="-7160" y="1"/>
            <a:ext cx="10700559" cy="7603984"/>
          </a:xfrm>
          <a:custGeom>
            <a:avLst/>
            <a:gdLst/>
            <a:ahLst/>
            <a:cxnLst/>
            <a:rect l="l" t="t" r="r" b="b"/>
            <a:pathLst>
              <a:path w="10692130" h="3527425">
                <a:moveTo>
                  <a:pt x="0" y="3527056"/>
                </a:moveTo>
                <a:lnTo>
                  <a:pt x="10692003" y="3527056"/>
                </a:lnTo>
                <a:lnTo>
                  <a:pt x="10692003" y="0"/>
                </a:lnTo>
                <a:lnTo>
                  <a:pt x="0" y="0"/>
                </a:lnTo>
                <a:lnTo>
                  <a:pt x="0" y="3527056"/>
                </a:lnTo>
                <a:close/>
              </a:path>
            </a:pathLst>
          </a:custGeom>
          <a:solidFill>
            <a:srgbClr val="A4CD3F">
              <a:alpha val="84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8711" y="3484168"/>
            <a:ext cx="752475" cy="594995"/>
          </a:xfrm>
          <a:custGeom>
            <a:avLst/>
            <a:gdLst/>
            <a:ahLst/>
            <a:cxnLst/>
            <a:rect l="l" t="t" r="r" b="b"/>
            <a:pathLst>
              <a:path w="752475" h="594995">
                <a:moveTo>
                  <a:pt x="752005" y="454761"/>
                </a:moveTo>
                <a:lnTo>
                  <a:pt x="73367" y="454761"/>
                </a:lnTo>
                <a:lnTo>
                  <a:pt x="0" y="594791"/>
                </a:lnTo>
                <a:lnTo>
                  <a:pt x="752005" y="594791"/>
                </a:lnTo>
                <a:lnTo>
                  <a:pt x="752005" y="454761"/>
                </a:lnTo>
                <a:close/>
              </a:path>
              <a:path w="752475" h="594995">
                <a:moveTo>
                  <a:pt x="682015" y="0"/>
                </a:moveTo>
                <a:lnTo>
                  <a:pt x="200240" y="0"/>
                </a:lnTo>
                <a:lnTo>
                  <a:pt x="200197" y="140792"/>
                </a:lnTo>
                <a:lnTo>
                  <a:pt x="200025" y="165042"/>
                </a:lnTo>
                <a:lnTo>
                  <a:pt x="198515" y="208406"/>
                </a:lnTo>
                <a:lnTo>
                  <a:pt x="194416" y="258410"/>
                </a:lnTo>
                <a:lnTo>
                  <a:pt x="186436" y="308635"/>
                </a:lnTo>
                <a:lnTo>
                  <a:pt x="164896" y="377359"/>
                </a:lnTo>
                <a:lnTo>
                  <a:pt x="147370" y="418897"/>
                </a:lnTo>
                <a:lnTo>
                  <a:pt x="127431" y="454761"/>
                </a:lnTo>
                <a:lnTo>
                  <a:pt x="282689" y="454761"/>
                </a:lnTo>
                <a:lnTo>
                  <a:pt x="306143" y="387043"/>
                </a:lnTo>
                <a:lnTo>
                  <a:pt x="323138" y="320497"/>
                </a:lnTo>
                <a:lnTo>
                  <a:pt x="331310" y="275287"/>
                </a:lnTo>
                <a:lnTo>
                  <a:pt x="336496" y="230435"/>
                </a:lnTo>
                <a:lnTo>
                  <a:pt x="339305" y="185687"/>
                </a:lnTo>
                <a:lnTo>
                  <a:pt x="340347" y="140792"/>
                </a:lnTo>
                <a:lnTo>
                  <a:pt x="682015" y="140792"/>
                </a:lnTo>
                <a:lnTo>
                  <a:pt x="682015" y="0"/>
                </a:lnTo>
                <a:close/>
              </a:path>
              <a:path w="752475" h="594995">
                <a:moveTo>
                  <a:pt x="682015" y="140792"/>
                </a:moveTo>
                <a:lnTo>
                  <a:pt x="541401" y="140792"/>
                </a:lnTo>
                <a:lnTo>
                  <a:pt x="541401" y="454761"/>
                </a:lnTo>
                <a:lnTo>
                  <a:pt x="682015" y="454761"/>
                </a:lnTo>
                <a:lnTo>
                  <a:pt x="682015" y="1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8631" y="3938917"/>
            <a:ext cx="461009" cy="387985"/>
          </a:xfrm>
          <a:custGeom>
            <a:avLst/>
            <a:gdLst/>
            <a:ahLst/>
            <a:cxnLst/>
            <a:rect l="l" t="t" r="r" b="b"/>
            <a:pathLst>
              <a:path w="461010" h="387985">
                <a:moveTo>
                  <a:pt x="460857" y="0"/>
                </a:moveTo>
                <a:lnTo>
                  <a:pt x="202006" y="0"/>
                </a:lnTo>
                <a:lnTo>
                  <a:pt x="0" y="387578"/>
                </a:lnTo>
                <a:lnTo>
                  <a:pt x="258889" y="387578"/>
                </a:lnTo>
                <a:lnTo>
                  <a:pt x="276796" y="350151"/>
                </a:lnTo>
                <a:lnTo>
                  <a:pt x="4608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0585" y="3484155"/>
            <a:ext cx="367665" cy="595630"/>
          </a:xfrm>
          <a:custGeom>
            <a:avLst/>
            <a:gdLst/>
            <a:ahLst/>
            <a:cxnLst/>
            <a:rect l="l" t="t" r="r" b="b"/>
            <a:pathLst>
              <a:path w="367664" h="595629">
                <a:moveTo>
                  <a:pt x="140055" y="0"/>
                </a:moveTo>
                <a:lnTo>
                  <a:pt x="0" y="0"/>
                </a:lnTo>
                <a:lnTo>
                  <a:pt x="0" y="595210"/>
                </a:lnTo>
                <a:lnTo>
                  <a:pt x="293547" y="595210"/>
                </a:lnTo>
                <a:lnTo>
                  <a:pt x="367207" y="455142"/>
                </a:lnTo>
                <a:lnTo>
                  <a:pt x="140055" y="455142"/>
                </a:lnTo>
                <a:lnTo>
                  <a:pt x="14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1887" y="3379571"/>
            <a:ext cx="457200" cy="371475"/>
          </a:xfrm>
          <a:custGeom>
            <a:avLst/>
            <a:gdLst/>
            <a:ahLst/>
            <a:cxnLst/>
            <a:rect l="l" t="t" r="r" b="b"/>
            <a:pathLst>
              <a:path w="457200" h="371475">
                <a:moveTo>
                  <a:pt x="457123" y="0"/>
                </a:moveTo>
                <a:lnTo>
                  <a:pt x="345859" y="165"/>
                </a:lnTo>
                <a:lnTo>
                  <a:pt x="297325" y="4946"/>
                </a:lnTo>
                <a:lnTo>
                  <a:pt x="251767" y="18864"/>
                </a:lnTo>
                <a:lnTo>
                  <a:pt x="209918" y="41244"/>
                </a:lnTo>
                <a:lnTo>
                  <a:pt x="172509" y="71411"/>
                </a:lnTo>
                <a:lnTo>
                  <a:pt x="140274" y="108688"/>
                </a:lnTo>
                <a:lnTo>
                  <a:pt x="113944" y="152400"/>
                </a:lnTo>
                <a:lnTo>
                  <a:pt x="0" y="371475"/>
                </a:lnTo>
                <a:lnTo>
                  <a:pt x="107708" y="371475"/>
                </a:lnTo>
                <a:lnTo>
                  <a:pt x="156469" y="366608"/>
                </a:lnTo>
                <a:lnTo>
                  <a:pt x="202596" y="352496"/>
                </a:lnTo>
                <a:lnTo>
                  <a:pt x="245183" y="329868"/>
                </a:lnTo>
                <a:lnTo>
                  <a:pt x="283327" y="299453"/>
                </a:lnTo>
                <a:lnTo>
                  <a:pt x="316124" y="261983"/>
                </a:lnTo>
                <a:lnTo>
                  <a:pt x="342671" y="218186"/>
                </a:lnTo>
                <a:lnTo>
                  <a:pt x="4571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1611" y="3476142"/>
            <a:ext cx="552450" cy="611505"/>
          </a:xfrm>
          <a:custGeom>
            <a:avLst/>
            <a:gdLst/>
            <a:ahLst/>
            <a:cxnLst/>
            <a:rect l="l" t="t" r="r" b="b"/>
            <a:pathLst>
              <a:path w="552450" h="611504">
                <a:moveTo>
                  <a:pt x="305625" y="0"/>
                </a:moveTo>
                <a:lnTo>
                  <a:pt x="256047" y="4001"/>
                </a:lnTo>
                <a:lnTo>
                  <a:pt x="209018" y="15584"/>
                </a:lnTo>
                <a:lnTo>
                  <a:pt x="165165" y="34120"/>
                </a:lnTo>
                <a:lnTo>
                  <a:pt x="125120" y="58979"/>
                </a:lnTo>
                <a:lnTo>
                  <a:pt x="89509" y="89531"/>
                </a:lnTo>
                <a:lnTo>
                  <a:pt x="58963" y="125147"/>
                </a:lnTo>
                <a:lnTo>
                  <a:pt x="34110" y="165197"/>
                </a:lnTo>
                <a:lnTo>
                  <a:pt x="15579" y="209050"/>
                </a:lnTo>
                <a:lnTo>
                  <a:pt x="3999" y="256078"/>
                </a:lnTo>
                <a:lnTo>
                  <a:pt x="0" y="305650"/>
                </a:lnTo>
                <a:lnTo>
                  <a:pt x="3999" y="355222"/>
                </a:lnTo>
                <a:lnTo>
                  <a:pt x="15579" y="402248"/>
                </a:lnTo>
                <a:lnTo>
                  <a:pt x="34110" y="446099"/>
                </a:lnTo>
                <a:lnTo>
                  <a:pt x="58963" y="486145"/>
                </a:lnTo>
                <a:lnTo>
                  <a:pt x="89509" y="521757"/>
                </a:lnTo>
                <a:lnTo>
                  <a:pt x="125120" y="552305"/>
                </a:lnTo>
                <a:lnTo>
                  <a:pt x="165165" y="577161"/>
                </a:lnTo>
                <a:lnTo>
                  <a:pt x="209018" y="595694"/>
                </a:lnTo>
                <a:lnTo>
                  <a:pt x="256047" y="607276"/>
                </a:lnTo>
                <a:lnTo>
                  <a:pt x="305625" y="611276"/>
                </a:lnTo>
                <a:lnTo>
                  <a:pt x="355260" y="607245"/>
                </a:lnTo>
                <a:lnTo>
                  <a:pt x="402307" y="595584"/>
                </a:lnTo>
                <a:lnTo>
                  <a:pt x="446150" y="576938"/>
                </a:lnTo>
                <a:lnTo>
                  <a:pt x="486176" y="551953"/>
                </a:lnTo>
                <a:lnTo>
                  <a:pt x="521767" y="521273"/>
                </a:lnTo>
                <a:lnTo>
                  <a:pt x="552310" y="485546"/>
                </a:lnTo>
                <a:lnTo>
                  <a:pt x="538343" y="475361"/>
                </a:lnTo>
                <a:lnTo>
                  <a:pt x="305625" y="475361"/>
                </a:lnTo>
                <a:lnTo>
                  <a:pt x="260493" y="469297"/>
                </a:lnTo>
                <a:lnTo>
                  <a:pt x="219940" y="452187"/>
                </a:lnTo>
                <a:lnTo>
                  <a:pt x="185583" y="425648"/>
                </a:lnTo>
                <a:lnTo>
                  <a:pt x="159040" y="391300"/>
                </a:lnTo>
                <a:lnTo>
                  <a:pt x="141928" y="350761"/>
                </a:lnTo>
                <a:lnTo>
                  <a:pt x="135864" y="305650"/>
                </a:lnTo>
                <a:lnTo>
                  <a:pt x="141928" y="260524"/>
                </a:lnTo>
                <a:lnTo>
                  <a:pt x="159040" y="219974"/>
                </a:lnTo>
                <a:lnTo>
                  <a:pt x="185583" y="185620"/>
                </a:lnTo>
                <a:lnTo>
                  <a:pt x="219940" y="159077"/>
                </a:lnTo>
                <a:lnTo>
                  <a:pt x="260493" y="141966"/>
                </a:lnTo>
                <a:lnTo>
                  <a:pt x="305625" y="135902"/>
                </a:lnTo>
                <a:lnTo>
                  <a:pt x="399644" y="135902"/>
                </a:lnTo>
                <a:lnTo>
                  <a:pt x="451446" y="37249"/>
                </a:lnTo>
                <a:lnTo>
                  <a:pt x="417819" y="21420"/>
                </a:lnTo>
                <a:lnTo>
                  <a:pt x="382112" y="9728"/>
                </a:lnTo>
                <a:lnTo>
                  <a:pt x="344617" y="2484"/>
                </a:lnTo>
                <a:lnTo>
                  <a:pt x="305625" y="0"/>
                </a:lnTo>
                <a:close/>
              </a:path>
              <a:path w="552450" h="611504">
                <a:moveTo>
                  <a:pt x="442645" y="405574"/>
                </a:moveTo>
                <a:lnTo>
                  <a:pt x="416112" y="434304"/>
                </a:lnTo>
                <a:lnTo>
                  <a:pt x="383665" y="456312"/>
                </a:lnTo>
                <a:lnTo>
                  <a:pt x="346453" y="470398"/>
                </a:lnTo>
                <a:lnTo>
                  <a:pt x="305625" y="475361"/>
                </a:lnTo>
                <a:lnTo>
                  <a:pt x="538343" y="475361"/>
                </a:lnTo>
                <a:lnTo>
                  <a:pt x="442645" y="405574"/>
                </a:lnTo>
                <a:close/>
              </a:path>
              <a:path w="552450" h="611504">
                <a:moveTo>
                  <a:pt x="399644" y="135902"/>
                </a:moveTo>
                <a:lnTo>
                  <a:pt x="305625" y="135902"/>
                </a:lnTo>
                <a:lnTo>
                  <a:pt x="327753" y="137377"/>
                </a:lnTo>
                <a:lnTo>
                  <a:pt x="348997" y="141654"/>
                </a:lnTo>
                <a:lnTo>
                  <a:pt x="369195" y="148509"/>
                </a:lnTo>
                <a:lnTo>
                  <a:pt x="388188" y="157721"/>
                </a:lnTo>
                <a:lnTo>
                  <a:pt x="399644" y="135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81561" y="3482911"/>
            <a:ext cx="179070" cy="229870"/>
          </a:xfrm>
          <a:custGeom>
            <a:avLst/>
            <a:gdLst/>
            <a:ahLst/>
            <a:cxnLst/>
            <a:rect l="l" t="t" r="r" b="b"/>
            <a:pathLst>
              <a:path w="179070" h="229870">
                <a:moveTo>
                  <a:pt x="26187" y="203403"/>
                </a:moveTo>
                <a:lnTo>
                  <a:pt x="26187" y="229120"/>
                </a:lnTo>
                <a:lnTo>
                  <a:pt x="33045" y="229615"/>
                </a:lnTo>
                <a:lnTo>
                  <a:pt x="35153" y="229717"/>
                </a:lnTo>
                <a:lnTo>
                  <a:pt x="37223" y="229717"/>
                </a:lnTo>
                <a:lnTo>
                  <a:pt x="57893" y="226603"/>
                </a:lnTo>
                <a:lnTo>
                  <a:pt x="75515" y="217143"/>
                </a:lnTo>
                <a:lnTo>
                  <a:pt x="87686" y="204025"/>
                </a:lnTo>
                <a:lnTo>
                  <a:pt x="31788" y="204025"/>
                </a:lnTo>
                <a:lnTo>
                  <a:pt x="26187" y="203403"/>
                </a:lnTo>
                <a:close/>
              </a:path>
              <a:path w="179070" h="229870">
                <a:moveTo>
                  <a:pt x="28511" y="0"/>
                </a:moveTo>
                <a:lnTo>
                  <a:pt x="0" y="0"/>
                </a:lnTo>
                <a:lnTo>
                  <a:pt x="79590" y="165912"/>
                </a:lnTo>
                <a:lnTo>
                  <a:pt x="76720" y="172580"/>
                </a:lnTo>
                <a:lnTo>
                  <a:pt x="68319" y="188037"/>
                </a:lnTo>
                <a:lnTo>
                  <a:pt x="58373" y="198218"/>
                </a:lnTo>
                <a:lnTo>
                  <a:pt x="46368" y="203441"/>
                </a:lnTo>
                <a:lnTo>
                  <a:pt x="31788" y="204025"/>
                </a:lnTo>
                <a:lnTo>
                  <a:pt x="87686" y="204025"/>
                </a:lnTo>
                <a:lnTo>
                  <a:pt x="90349" y="201155"/>
                </a:lnTo>
                <a:lnTo>
                  <a:pt x="102654" y="178460"/>
                </a:lnTo>
                <a:lnTo>
                  <a:pt x="121300" y="134696"/>
                </a:lnTo>
                <a:lnTo>
                  <a:pt x="92735" y="134696"/>
                </a:lnTo>
                <a:lnTo>
                  <a:pt x="28511" y="0"/>
                </a:lnTo>
                <a:close/>
              </a:path>
              <a:path w="179070" h="229870">
                <a:moveTo>
                  <a:pt x="178688" y="0"/>
                </a:moveTo>
                <a:lnTo>
                  <a:pt x="150431" y="0"/>
                </a:lnTo>
                <a:lnTo>
                  <a:pt x="92735" y="134696"/>
                </a:lnTo>
                <a:lnTo>
                  <a:pt x="121300" y="134696"/>
                </a:lnTo>
                <a:lnTo>
                  <a:pt x="178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8405" y="3482911"/>
            <a:ext cx="153035" cy="229870"/>
          </a:xfrm>
          <a:custGeom>
            <a:avLst/>
            <a:gdLst/>
            <a:ahLst/>
            <a:cxnLst/>
            <a:rect l="l" t="t" r="r" b="b"/>
            <a:pathLst>
              <a:path w="153035" h="229870">
                <a:moveTo>
                  <a:pt x="79628" y="0"/>
                </a:moveTo>
                <a:lnTo>
                  <a:pt x="0" y="0"/>
                </a:lnTo>
                <a:lnTo>
                  <a:pt x="0" y="229476"/>
                </a:lnTo>
                <a:lnTo>
                  <a:pt x="26746" y="229476"/>
                </a:lnTo>
                <a:lnTo>
                  <a:pt x="26746" y="145808"/>
                </a:lnTo>
                <a:lnTo>
                  <a:pt x="79628" y="145808"/>
                </a:lnTo>
                <a:lnTo>
                  <a:pt x="108750" y="140275"/>
                </a:lnTo>
                <a:lnTo>
                  <a:pt x="132018" y="124990"/>
                </a:lnTo>
                <a:lnTo>
                  <a:pt x="135344" y="120014"/>
                </a:lnTo>
                <a:lnTo>
                  <a:pt x="26746" y="120014"/>
                </a:lnTo>
                <a:lnTo>
                  <a:pt x="26746" y="25806"/>
                </a:lnTo>
                <a:lnTo>
                  <a:pt x="135277" y="25806"/>
                </a:lnTo>
                <a:lnTo>
                  <a:pt x="132018" y="20910"/>
                </a:lnTo>
                <a:lnTo>
                  <a:pt x="108750" y="5558"/>
                </a:lnTo>
                <a:lnTo>
                  <a:pt x="79628" y="0"/>
                </a:lnTo>
                <a:close/>
              </a:path>
              <a:path w="153035" h="229870">
                <a:moveTo>
                  <a:pt x="135277" y="25806"/>
                </a:moveTo>
                <a:lnTo>
                  <a:pt x="79628" y="25806"/>
                </a:lnTo>
                <a:lnTo>
                  <a:pt x="98508" y="29279"/>
                </a:lnTo>
                <a:lnTo>
                  <a:pt x="113260" y="39004"/>
                </a:lnTo>
                <a:lnTo>
                  <a:pt x="122861" y="53945"/>
                </a:lnTo>
                <a:lnTo>
                  <a:pt x="126288" y="73063"/>
                </a:lnTo>
                <a:lnTo>
                  <a:pt x="122798" y="91875"/>
                </a:lnTo>
                <a:lnTo>
                  <a:pt x="113093" y="106740"/>
                </a:lnTo>
                <a:lnTo>
                  <a:pt x="98321" y="116504"/>
                </a:lnTo>
                <a:lnTo>
                  <a:pt x="79628" y="120014"/>
                </a:lnTo>
                <a:lnTo>
                  <a:pt x="135344" y="120014"/>
                </a:lnTo>
                <a:lnTo>
                  <a:pt x="147439" y="101928"/>
                </a:lnTo>
                <a:lnTo>
                  <a:pt x="153022" y="73063"/>
                </a:lnTo>
                <a:lnTo>
                  <a:pt x="147439" y="44073"/>
                </a:lnTo>
                <a:lnTo>
                  <a:pt x="135277" y="258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4841" y="3482911"/>
            <a:ext cx="202565" cy="229870"/>
          </a:xfrm>
          <a:custGeom>
            <a:avLst/>
            <a:gdLst/>
            <a:ahLst/>
            <a:cxnLst/>
            <a:rect l="l" t="t" r="r" b="b"/>
            <a:pathLst>
              <a:path w="202564" h="229870">
                <a:moveTo>
                  <a:pt x="113677" y="0"/>
                </a:moveTo>
                <a:lnTo>
                  <a:pt x="89154" y="0"/>
                </a:lnTo>
                <a:lnTo>
                  <a:pt x="0" y="229476"/>
                </a:lnTo>
                <a:lnTo>
                  <a:pt x="28448" y="229476"/>
                </a:lnTo>
                <a:lnTo>
                  <a:pt x="49771" y="173685"/>
                </a:lnTo>
                <a:lnTo>
                  <a:pt x="180915" y="173685"/>
                </a:lnTo>
                <a:lnTo>
                  <a:pt x="170935" y="147904"/>
                </a:lnTo>
                <a:lnTo>
                  <a:pt x="59905" y="147904"/>
                </a:lnTo>
                <a:lnTo>
                  <a:pt x="101422" y="39598"/>
                </a:lnTo>
                <a:lnTo>
                  <a:pt x="129007" y="39598"/>
                </a:lnTo>
                <a:lnTo>
                  <a:pt x="113677" y="0"/>
                </a:lnTo>
                <a:close/>
              </a:path>
              <a:path w="202564" h="229870">
                <a:moveTo>
                  <a:pt x="180915" y="173685"/>
                </a:moveTo>
                <a:lnTo>
                  <a:pt x="152755" y="173685"/>
                </a:lnTo>
                <a:lnTo>
                  <a:pt x="174078" y="229476"/>
                </a:lnTo>
                <a:lnTo>
                  <a:pt x="202514" y="229476"/>
                </a:lnTo>
                <a:lnTo>
                  <a:pt x="180915" y="173685"/>
                </a:lnTo>
                <a:close/>
              </a:path>
              <a:path w="202564" h="229870">
                <a:moveTo>
                  <a:pt x="129007" y="39598"/>
                </a:moveTo>
                <a:lnTo>
                  <a:pt x="101422" y="39598"/>
                </a:lnTo>
                <a:lnTo>
                  <a:pt x="142938" y="147904"/>
                </a:lnTo>
                <a:lnTo>
                  <a:pt x="170935" y="147904"/>
                </a:lnTo>
                <a:lnTo>
                  <a:pt x="129007" y="39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6177" y="3482911"/>
            <a:ext cx="165100" cy="229870"/>
          </a:xfrm>
          <a:custGeom>
            <a:avLst/>
            <a:gdLst/>
            <a:ahLst/>
            <a:cxnLst/>
            <a:rect l="l" t="t" r="r" b="b"/>
            <a:pathLst>
              <a:path w="165100" h="229870">
                <a:moveTo>
                  <a:pt x="92494" y="0"/>
                </a:moveTo>
                <a:lnTo>
                  <a:pt x="0" y="0"/>
                </a:lnTo>
                <a:lnTo>
                  <a:pt x="0" y="229476"/>
                </a:lnTo>
                <a:lnTo>
                  <a:pt x="99694" y="229476"/>
                </a:lnTo>
                <a:lnTo>
                  <a:pt x="124948" y="224366"/>
                </a:lnTo>
                <a:lnTo>
                  <a:pt x="145586" y="210440"/>
                </a:lnTo>
                <a:lnTo>
                  <a:pt x="150145" y="203682"/>
                </a:lnTo>
                <a:lnTo>
                  <a:pt x="26758" y="203682"/>
                </a:lnTo>
                <a:lnTo>
                  <a:pt x="26758" y="125450"/>
                </a:lnTo>
                <a:lnTo>
                  <a:pt x="150096" y="125450"/>
                </a:lnTo>
                <a:lnTo>
                  <a:pt x="145784" y="119984"/>
                </a:lnTo>
                <a:lnTo>
                  <a:pt x="132372" y="109981"/>
                </a:lnTo>
                <a:lnTo>
                  <a:pt x="142044" y="100620"/>
                </a:lnTo>
                <a:lnTo>
                  <a:pt x="142659" y="99656"/>
                </a:lnTo>
                <a:lnTo>
                  <a:pt x="26758" y="99656"/>
                </a:lnTo>
                <a:lnTo>
                  <a:pt x="26758" y="25806"/>
                </a:lnTo>
                <a:lnTo>
                  <a:pt x="141835" y="25806"/>
                </a:lnTo>
                <a:lnTo>
                  <a:pt x="136829" y="18388"/>
                </a:lnTo>
                <a:lnTo>
                  <a:pt x="116889" y="4935"/>
                </a:lnTo>
                <a:lnTo>
                  <a:pt x="92494" y="0"/>
                </a:lnTo>
                <a:close/>
              </a:path>
              <a:path w="165100" h="229870">
                <a:moveTo>
                  <a:pt x="150096" y="125450"/>
                </a:moveTo>
                <a:lnTo>
                  <a:pt x="99694" y="125450"/>
                </a:lnTo>
                <a:lnTo>
                  <a:pt x="114545" y="128529"/>
                </a:lnTo>
                <a:lnTo>
                  <a:pt x="126685" y="136920"/>
                </a:lnTo>
                <a:lnTo>
                  <a:pt x="134877" y="149351"/>
                </a:lnTo>
                <a:lnTo>
                  <a:pt x="137883" y="164553"/>
                </a:lnTo>
                <a:lnTo>
                  <a:pt x="134877" y="179765"/>
                </a:lnTo>
                <a:lnTo>
                  <a:pt x="126685" y="192204"/>
                </a:lnTo>
                <a:lnTo>
                  <a:pt x="114545" y="200601"/>
                </a:lnTo>
                <a:lnTo>
                  <a:pt x="99694" y="203682"/>
                </a:lnTo>
                <a:lnTo>
                  <a:pt x="150145" y="203682"/>
                </a:lnTo>
                <a:lnTo>
                  <a:pt x="159509" y="189801"/>
                </a:lnTo>
                <a:lnTo>
                  <a:pt x="164617" y="164553"/>
                </a:lnTo>
                <a:lnTo>
                  <a:pt x="162370" y="147936"/>
                </a:lnTo>
                <a:lnTo>
                  <a:pt x="155938" y="132857"/>
                </a:lnTo>
                <a:lnTo>
                  <a:pt x="150096" y="125450"/>
                </a:lnTo>
                <a:close/>
              </a:path>
              <a:path w="165100" h="229870">
                <a:moveTo>
                  <a:pt x="141835" y="25806"/>
                </a:moveTo>
                <a:lnTo>
                  <a:pt x="92494" y="25806"/>
                </a:lnTo>
                <a:lnTo>
                  <a:pt x="106490" y="28711"/>
                </a:lnTo>
                <a:lnTo>
                  <a:pt x="117927" y="36629"/>
                </a:lnTo>
                <a:lnTo>
                  <a:pt x="125642" y="48362"/>
                </a:lnTo>
                <a:lnTo>
                  <a:pt x="128473" y="62712"/>
                </a:lnTo>
                <a:lnTo>
                  <a:pt x="125642" y="77073"/>
                </a:lnTo>
                <a:lnTo>
                  <a:pt x="117927" y="88819"/>
                </a:lnTo>
                <a:lnTo>
                  <a:pt x="106490" y="96747"/>
                </a:lnTo>
                <a:lnTo>
                  <a:pt x="92494" y="99656"/>
                </a:lnTo>
                <a:lnTo>
                  <a:pt x="142659" y="99656"/>
                </a:lnTo>
                <a:lnTo>
                  <a:pt x="149220" y="89376"/>
                </a:lnTo>
                <a:lnTo>
                  <a:pt x="153683" y="76617"/>
                </a:lnTo>
                <a:lnTo>
                  <a:pt x="155219" y="62712"/>
                </a:lnTo>
                <a:lnTo>
                  <a:pt x="150283" y="38324"/>
                </a:lnTo>
                <a:lnTo>
                  <a:pt x="141835" y="258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9728" y="3482911"/>
            <a:ext cx="196850" cy="229870"/>
          </a:xfrm>
          <a:custGeom>
            <a:avLst/>
            <a:gdLst/>
            <a:ahLst/>
            <a:cxnLst/>
            <a:rect l="l" t="t" r="r" b="b"/>
            <a:pathLst>
              <a:path w="196850" h="229870">
                <a:moveTo>
                  <a:pt x="0" y="203974"/>
                </a:moveTo>
                <a:lnTo>
                  <a:pt x="0" y="229082"/>
                </a:lnTo>
                <a:lnTo>
                  <a:pt x="7378" y="229704"/>
                </a:lnTo>
                <a:lnTo>
                  <a:pt x="10020" y="229831"/>
                </a:lnTo>
                <a:lnTo>
                  <a:pt x="12585" y="229831"/>
                </a:lnTo>
                <a:lnTo>
                  <a:pt x="49974" y="216700"/>
                </a:lnTo>
                <a:lnTo>
                  <a:pt x="59092" y="204994"/>
                </a:lnTo>
                <a:lnTo>
                  <a:pt x="13165" y="204994"/>
                </a:lnTo>
                <a:lnTo>
                  <a:pt x="5664" y="204647"/>
                </a:lnTo>
                <a:lnTo>
                  <a:pt x="0" y="203974"/>
                </a:lnTo>
                <a:close/>
              </a:path>
              <a:path w="196850" h="229870">
                <a:moveTo>
                  <a:pt x="196278" y="25806"/>
                </a:moveTo>
                <a:lnTo>
                  <a:pt x="169202" y="25806"/>
                </a:lnTo>
                <a:lnTo>
                  <a:pt x="169202" y="229476"/>
                </a:lnTo>
                <a:lnTo>
                  <a:pt x="196278" y="229476"/>
                </a:lnTo>
                <a:lnTo>
                  <a:pt x="196278" y="25806"/>
                </a:lnTo>
                <a:close/>
              </a:path>
              <a:path w="196850" h="229870">
                <a:moveTo>
                  <a:pt x="196278" y="0"/>
                </a:moveTo>
                <a:lnTo>
                  <a:pt x="47307" y="0"/>
                </a:lnTo>
                <a:lnTo>
                  <a:pt x="47293" y="131673"/>
                </a:lnTo>
                <a:lnTo>
                  <a:pt x="46248" y="155075"/>
                </a:lnTo>
                <a:lnTo>
                  <a:pt x="30479" y="198500"/>
                </a:lnTo>
                <a:lnTo>
                  <a:pt x="13165" y="204994"/>
                </a:lnTo>
                <a:lnTo>
                  <a:pt x="59092" y="204994"/>
                </a:lnTo>
                <a:lnTo>
                  <a:pt x="60578" y="203086"/>
                </a:lnTo>
                <a:lnTo>
                  <a:pt x="68095" y="184473"/>
                </a:lnTo>
                <a:lnTo>
                  <a:pt x="72571" y="160718"/>
                </a:lnTo>
                <a:lnTo>
                  <a:pt x="74053" y="131673"/>
                </a:lnTo>
                <a:lnTo>
                  <a:pt x="74053" y="25806"/>
                </a:lnTo>
                <a:lnTo>
                  <a:pt x="196278" y="25806"/>
                </a:lnTo>
                <a:lnTo>
                  <a:pt x="196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0389" y="3482898"/>
            <a:ext cx="170878" cy="229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77420" y="3811701"/>
            <a:ext cx="208915" cy="271780"/>
          </a:xfrm>
          <a:custGeom>
            <a:avLst/>
            <a:gdLst/>
            <a:ahLst/>
            <a:cxnLst/>
            <a:rect l="l" t="t" r="r" b="b"/>
            <a:pathLst>
              <a:path w="208914" h="271779">
                <a:moveTo>
                  <a:pt x="208800" y="203682"/>
                </a:moveTo>
                <a:lnTo>
                  <a:pt x="0" y="203682"/>
                </a:lnTo>
                <a:lnTo>
                  <a:pt x="0" y="271487"/>
                </a:lnTo>
                <a:lnTo>
                  <a:pt x="27076" y="271487"/>
                </a:lnTo>
                <a:lnTo>
                  <a:pt x="27076" y="229476"/>
                </a:lnTo>
                <a:lnTo>
                  <a:pt x="208800" y="229476"/>
                </a:lnTo>
                <a:lnTo>
                  <a:pt x="208800" y="203682"/>
                </a:lnTo>
                <a:close/>
              </a:path>
              <a:path w="208914" h="271779">
                <a:moveTo>
                  <a:pt x="208800" y="229476"/>
                </a:moveTo>
                <a:lnTo>
                  <a:pt x="181749" y="229476"/>
                </a:lnTo>
                <a:lnTo>
                  <a:pt x="181749" y="271487"/>
                </a:lnTo>
                <a:lnTo>
                  <a:pt x="208800" y="271487"/>
                </a:lnTo>
                <a:lnTo>
                  <a:pt x="208800" y="229476"/>
                </a:lnTo>
                <a:close/>
              </a:path>
              <a:path w="208914" h="271779">
                <a:moveTo>
                  <a:pt x="185610" y="0"/>
                </a:moveTo>
                <a:lnTo>
                  <a:pt x="40119" y="0"/>
                </a:lnTo>
                <a:lnTo>
                  <a:pt x="40101" y="130429"/>
                </a:lnTo>
                <a:lnTo>
                  <a:pt x="38894" y="153370"/>
                </a:lnTo>
                <a:lnTo>
                  <a:pt x="35201" y="173315"/>
                </a:lnTo>
                <a:lnTo>
                  <a:pt x="29007" y="190047"/>
                </a:lnTo>
                <a:lnTo>
                  <a:pt x="20281" y="203682"/>
                </a:lnTo>
                <a:lnTo>
                  <a:pt x="51536" y="203682"/>
                </a:lnTo>
                <a:lnTo>
                  <a:pt x="58274" y="188752"/>
                </a:lnTo>
                <a:lnTo>
                  <a:pt x="63057" y="171632"/>
                </a:lnTo>
                <a:lnTo>
                  <a:pt x="65908" y="152224"/>
                </a:lnTo>
                <a:lnTo>
                  <a:pt x="66852" y="130429"/>
                </a:lnTo>
                <a:lnTo>
                  <a:pt x="66852" y="25819"/>
                </a:lnTo>
                <a:lnTo>
                  <a:pt x="185610" y="25819"/>
                </a:lnTo>
                <a:lnTo>
                  <a:pt x="185610" y="0"/>
                </a:lnTo>
                <a:close/>
              </a:path>
              <a:path w="208914" h="271779">
                <a:moveTo>
                  <a:pt x="185610" y="25819"/>
                </a:moveTo>
                <a:lnTo>
                  <a:pt x="158877" y="25819"/>
                </a:lnTo>
                <a:lnTo>
                  <a:pt x="158877" y="203682"/>
                </a:lnTo>
                <a:lnTo>
                  <a:pt x="185610" y="203682"/>
                </a:lnTo>
                <a:lnTo>
                  <a:pt x="185610" y="25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8908" y="3808272"/>
            <a:ext cx="236410" cy="236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66510" y="3811701"/>
            <a:ext cx="208915" cy="229870"/>
          </a:xfrm>
          <a:custGeom>
            <a:avLst/>
            <a:gdLst/>
            <a:ahLst/>
            <a:cxnLst/>
            <a:rect l="l" t="t" r="r" b="b"/>
            <a:pathLst>
              <a:path w="208914" h="229870">
                <a:moveTo>
                  <a:pt x="28600" y="0"/>
                </a:moveTo>
                <a:lnTo>
                  <a:pt x="0" y="0"/>
                </a:lnTo>
                <a:lnTo>
                  <a:pt x="0" y="229488"/>
                </a:lnTo>
                <a:lnTo>
                  <a:pt x="26733" y="229488"/>
                </a:lnTo>
                <a:lnTo>
                  <a:pt x="26733" y="47777"/>
                </a:lnTo>
                <a:lnTo>
                  <a:pt x="57445" y="47777"/>
                </a:lnTo>
                <a:lnTo>
                  <a:pt x="28600" y="0"/>
                </a:lnTo>
                <a:close/>
              </a:path>
              <a:path w="208914" h="229870">
                <a:moveTo>
                  <a:pt x="208470" y="47777"/>
                </a:moveTo>
                <a:lnTo>
                  <a:pt x="181724" y="47777"/>
                </a:lnTo>
                <a:lnTo>
                  <a:pt x="181724" y="229488"/>
                </a:lnTo>
                <a:lnTo>
                  <a:pt x="208470" y="229488"/>
                </a:lnTo>
                <a:lnTo>
                  <a:pt x="208470" y="47777"/>
                </a:lnTo>
                <a:close/>
              </a:path>
              <a:path w="208914" h="229870">
                <a:moveTo>
                  <a:pt x="57445" y="47777"/>
                </a:moveTo>
                <a:lnTo>
                  <a:pt x="26733" y="47777"/>
                </a:lnTo>
                <a:lnTo>
                  <a:pt x="99961" y="169329"/>
                </a:lnTo>
                <a:lnTo>
                  <a:pt x="108496" y="169329"/>
                </a:lnTo>
                <a:lnTo>
                  <a:pt x="135205" y="124993"/>
                </a:lnTo>
                <a:lnTo>
                  <a:pt x="104063" y="124993"/>
                </a:lnTo>
                <a:lnTo>
                  <a:pt x="57445" y="47777"/>
                </a:lnTo>
                <a:close/>
              </a:path>
              <a:path w="208914" h="229870">
                <a:moveTo>
                  <a:pt x="208470" y="0"/>
                </a:moveTo>
                <a:lnTo>
                  <a:pt x="179539" y="0"/>
                </a:lnTo>
                <a:lnTo>
                  <a:pt x="104063" y="124993"/>
                </a:lnTo>
                <a:lnTo>
                  <a:pt x="135205" y="124993"/>
                </a:lnTo>
                <a:lnTo>
                  <a:pt x="181724" y="47777"/>
                </a:lnTo>
                <a:lnTo>
                  <a:pt x="208470" y="47777"/>
                </a:lnTo>
                <a:lnTo>
                  <a:pt x="208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93789" y="3811701"/>
            <a:ext cx="202565" cy="229870"/>
          </a:xfrm>
          <a:custGeom>
            <a:avLst/>
            <a:gdLst/>
            <a:ahLst/>
            <a:cxnLst/>
            <a:rect l="l" t="t" r="r" b="b"/>
            <a:pathLst>
              <a:path w="202564" h="229870">
                <a:moveTo>
                  <a:pt x="113677" y="0"/>
                </a:moveTo>
                <a:lnTo>
                  <a:pt x="89166" y="0"/>
                </a:lnTo>
                <a:lnTo>
                  <a:pt x="0" y="229476"/>
                </a:lnTo>
                <a:lnTo>
                  <a:pt x="28460" y="229476"/>
                </a:lnTo>
                <a:lnTo>
                  <a:pt x="49758" y="173723"/>
                </a:lnTo>
                <a:lnTo>
                  <a:pt x="180930" y="173723"/>
                </a:lnTo>
                <a:lnTo>
                  <a:pt x="170935" y="147904"/>
                </a:lnTo>
                <a:lnTo>
                  <a:pt x="59905" y="147904"/>
                </a:lnTo>
                <a:lnTo>
                  <a:pt x="101422" y="39624"/>
                </a:lnTo>
                <a:lnTo>
                  <a:pt x="129017" y="39624"/>
                </a:lnTo>
                <a:lnTo>
                  <a:pt x="113677" y="0"/>
                </a:lnTo>
                <a:close/>
              </a:path>
              <a:path w="202564" h="229870">
                <a:moveTo>
                  <a:pt x="180930" y="173723"/>
                </a:moveTo>
                <a:lnTo>
                  <a:pt x="152768" y="173723"/>
                </a:lnTo>
                <a:lnTo>
                  <a:pt x="174078" y="229476"/>
                </a:lnTo>
                <a:lnTo>
                  <a:pt x="202514" y="229476"/>
                </a:lnTo>
                <a:lnTo>
                  <a:pt x="180930" y="173723"/>
                </a:lnTo>
                <a:close/>
              </a:path>
              <a:path w="202564" h="229870">
                <a:moveTo>
                  <a:pt x="129017" y="39624"/>
                </a:moveTo>
                <a:lnTo>
                  <a:pt x="101422" y="39624"/>
                </a:lnTo>
                <a:lnTo>
                  <a:pt x="142938" y="147904"/>
                </a:lnTo>
                <a:lnTo>
                  <a:pt x="170935" y="147904"/>
                </a:lnTo>
                <a:lnTo>
                  <a:pt x="129017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15137" y="3811701"/>
            <a:ext cx="208915" cy="229870"/>
          </a:xfrm>
          <a:custGeom>
            <a:avLst/>
            <a:gdLst/>
            <a:ahLst/>
            <a:cxnLst/>
            <a:rect l="l" t="t" r="r" b="b"/>
            <a:pathLst>
              <a:path w="208915" h="229870">
                <a:moveTo>
                  <a:pt x="28625" y="0"/>
                </a:moveTo>
                <a:lnTo>
                  <a:pt x="0" y="0"/>
                </a:lnTo>
                <a:lnTo>
                  <a:pt x="0" y="229488"/>
                </a:lnTo>
                <a:lnTo>
                  <a:pt x="26733" y="229488"/>
                </a:lnTo>
                <a:lnTo>
                  <a:pt x="26733" y="47777"/>
                </a:lnTo>
                <a:lnTo>
                  <a:pt x="57470" y="47777"/>
                </a:lnTo>
                <a:lnTo>
                  <a:pt x="28625" y="0"/>
                </a:lnTo>
                <a:close/>
              </a:path>
              <a:path w="208915" h="229870">
                <a:moveTo>
                  <a:pt x="208495" y="47777"/>
                </a:moveTo>
                <a:lnTo>
                  <a:pt x="181762" y="47777"/>
                </a:lnTo>
                <a:lnTo>
                  <a:pt x="181762" y="229488"/>
                </a:lnTo>
                <a:lnTo>
                  <a:pt x="208495" y="229488"/>
                </a:lnTo>
                <a:lnTo>
                  <a:pt x="208495" y="47777"/>
                </a:lnTo>
                <a:close/>
              </a:path>
              <a:path w="208915" h="229870">
                <a:moveTo>
                  <a:pt x="57470" y="47777"/>
                </a:moveTo>
                <a:lnTo>
                  <a:pt x="26733" y="47777"/>
                </a:lnTo>
                <a:lnTo>
                  <a:pt x="99961" y="169329"/>
                </a:lnTo>
                <a:lnTo>
                  <a:pt x="108521" y="169329"/>
                </a:lnTo>
                <a:lnTo>
                  <a:pt x="135235" y="124993"/>
                </a:lnTo>
                <a:lnTo>
                  <a:pt x="104089" y="124993"/>
                </a:lnTo>
                <a:lnTo>
                  <a:pt x="57470" y="47777"/>
                </a:lnTo>
                <a:close/>
              </a:path>
              <a:path w="208915" h="229870">
                <a:moveTo>
                  <a:pt x="208495" y="0"/>
                </a:moveTo>
                <a:lnTo>
                  <a:pt x="179539" y="0"/>
                </a:lnTo>
                <a:lnTo>
                  <a:pt x="104089" y="124993"/>
                </a:lnTo>
                <a:lnTo>
                  <a:pt x="135235" y="124993"/>
                </a:lnTo>
                <a:lnTo>
                  <a:pt x="181762" y="47777"/>
                </a:lnTo>
                <a:lnTo>
                  <a:pt x="208495" y="47777"/>
                </a:lnTo>
                <a:lnTo>
                  <a:pt x="208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7347" y="3811701"/>
            <a:ext cx="170891" cy="229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2930740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4654664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8711" y="3484168"/>
            <a:ext cx="752475" cy="594995"/>
          </a:xfrm>
          <a:custGeom>
            <a:avLst/>
            <a:gdLst/>
            <a:ahLst/>
            <a:cxnLst/>
            <a:rect l="l" t="t" r="r" b="b"/>
            <a:pathLst>
              <a:path w="752475" h="594995">
                <a:moveTo>
                  <a:pt x="752005" y="454761"/>
                </a:moveTo>
                <a:lnTo>
                  <a:pt x="73367" y="454761"/>
                </a:lnTo>
                <a:lnTo>
                  <a:pt x="0" y="594791"/>
                </a:lnTo>
                <a:lnTo>
                  <a:pt x="752005" y="594791"/>
                </a:lnTo>
                <a:lnTo>
                  <a:pt x="752005" y="454761"/>
                </a:lnTo>
                <a:close/>
              </a:path>
              <a:path w="752475" h="594995">
                <a:moveTo>
                  <a:pt x="682015" y="0"/>
                </a:moveTo>
                <a:lnTo>
                  <a:pt x="200240" y="0"/>
                </a:lnTo>
                <a:lnTo>
                  <a:pt x="200197" y="140792"/>
                </a:lnTo>
                <a:lnTo>
                  <a:pt x="200025" y="165042"/>
                </a:lnTo>
                <a:lnTo>
                  <a:pt x="198515" y="208406"/>
                </a:lnTo>
                <a:lnTo>
                  <a:pt x="194416" y="258410"/>
                </a:lnTo>
                <a:lnTo>
                  <a:pt x="186436" y="308635"/>
                </a:lnTo>
                <a:lnTo>
                  <a:pt x="164896" y="377359"/>
                </a:lnTo>
                <a:lnTo>
                  <a:pt x="147370" y="418897"/>
                </a:lnTo>
                <a:lnTo>
                  <a:pt x="127431" y="454761"/>
                </a:lnTo>
                <a:lnTo>
                  <a:pt x="282689" y="454761"/>
                </a:lnTo>
                <a:lnTo>
                  <a:pt x="306143" y="387043"/>
                </a:lnTo>
                <a:lnTo>
                  <a:pt x="323138" y="320497"/>
                </a:lnTo>
                <a:lnTo>
                  <a:pt x="331310" y="275287"/>
                </a:lnTo>
                <a:lnTo>
                  <a:pt x="336496" y="230435"/>
                </a:lnTo>
                <a:lnTo>
                  <a:pt x="339305" y="185687"/>
                </a:lnTo>
                <a:lnTo>
                  <a:pt x="340347" y="140792"/>
                </a:lnTo>
                <a:lnTo>
                  <a:pt x="682015" y="140792"/>
                </a:lnTo>
                <a:lnTo>
                  <a:pt x="682015" y="0"/>
                </a:lnTo>
                <a:close/>
              </a:path>
              <a:path w="752475" h="594995">
                <a:moveTo>
                  <a:pt x="682015" y="140792"/>
                </a:moveTo>
                <a:lnTo>
                  <a:pt x="541401" y="140792"/>
                </a:lnTo>
                <a:lnTo>
                  <a:pt x="541401" y="454761"/>
                </a:lnTo>
                <a:lnTo>
                  <a:pt x="682015" y="454761"/>
                </a:lnTo>
                <a:lnTo>
                  <a:pt x="682015" y="140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8631" y="3938917"/>
            <a:ext cx="461009" cy="387985"/>
          </a:xfrm>
          <a:custGeom>
            <a:avLst/>
            <a:gdLst/>
            <a:ahLst/>
            <a:cxnLst/>
            <a:rect l="l" t="t" r="r" b="b"/>
            <a:pathLst>
              <a:path w="461010" h="387985">
                <a:moveTo>
                  <a:pt x="460857" y="0"/>
                </a:moveTo>
                <a:lnTo>
                  <a:pt x="202006" y="0"/>
                </a:lnTo>
                <a:lnTo>
                  <a:pt x="0" y="387578"/>
                </a:lnTo>
                <a:lnTo>
                  <a:pt x="258889" y="387578"/>
                </a:lnTo>
                <a:lnTo>
                  <a:pt x="276796" y="350151"/>
                </a:lnTo>
                <a:lnTo>
                  <a:pt x="4608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30638" y="3484155"/>
            <a:ext cx="140335" cy="401955"/>
          </a:xfrm>
          <a:custGeom>
            <a:avLst/>
            <a:gdLst/>
            <a:ahLst/>
            <a:cxnLst/>
            <a:rect l="l" t="t" r="r" b="b"/>
            <a:pathLst>
              <a:path w="140335" h="401954">
                <a:moveTo>
                  <a:pt x="140157" y="0"/>
                </a:moveTo>
                <a:lnTo>
                  <a:pt x="0" y="0"/>
                </a:lnTo>
                <a:lnTo>
                  <a:pt x="0" y="401954"/>
                </a:lnTo>
                <a:lnTo>
                  <a:pt x="140157" y="401954"/>
                </a:lnTo>
                <a:lnTo>
                  <a:pt x="1401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10585" y="3484155"/>
            <a:ext cx="367665" cy="595630"/>
          </a:xfrm>
          <a:custGeom>
            <a:avLst/>
            <a:gdLst/>
            <a:ahLst/>
            <a:cxnLst/>
            <a:rect l="l" t="t" r="r" b="b"/>
            <a:pathLst>
              <a:path w="367664" h="595629">
                <a:moveTo>
                  <a:pt x="140055" y="0"/>
                </a:moveTo>
                <a:lnTo>
                  <a:pt x="0" y="0"/>
                </a:lnTo>
                <a:lnTo>
                  <a:pt x="0" y="595210"/>
                </a:lnTo>
                <a:lnTo>
                  <a:pt x="293547" y="595210"/>
                </a:lnTo>
                <a:lnTo>
                  <a:pt x="367207" y="455142"/>
                </a:lnTo>
                <a:lnTo>
                  <a:pt x="140055" y="455142"/>
                </a:lnTo>
                <a:lnTo>
                  <a:pt x="140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41887" y="3379571"/>
            <a:ext cx="457200" cy="371475"/>
          </a:xfrm>
          <a:custGeom>
            <a:avLst/>
            <a:gdLst/>
            <a:ahLst/>
            <a:cxnLst/>
            <a:rect l="l" t="t" r="r" b="b"/>
            <a:pathLst>
              <a:path w="457200" h="371475">
                <a:moveTo>
                  <a:pt x="457123" y="0"/>
                </a:moveTo>
                <a:lnTo>
                  <a:pt x="345859" y="165"/>
                </a:lnTo>
                <a:lnTo>
                  <a:pt x="297325" y="4946"/>
                </a:lnTo>
                <a:lnTo>
                  <a:pt x="251767" y="18864"/>
                </a:lnTo>
                <a:lnTo>
                  <a:pt x="209918" y="41244"/>
                </a:lnTo>
                <a:lnTo>
                  <a:pt x="172509" y="71411"/>
                </a:lnTo>
                <a:lnTo>
                  <a:pt x="140274" y="108688"/>
                </a:lnTo>
                <a:lnTo>
                  <a:pt x="113944" y="152400"/>
                </a:lnTo>
                <a:lnTo>
                  <a:pt x="0" y="371475"/>
                </a:lnTo>
                <a:lnTo>
                  <a:pt x="107708" y="371475"/>
                </a:lnTo>
                <a:lnTo>
                  <a:pt x="156469" y="366608"/>
                </a:lnTo>
                <a:lnTo>
                  <a:pt x="202596" y="352496"/>
                </a:lnTo>
                <a:lnTo>
                  <a:pt x="245183" y="329868"/>
                </a:lnTo>
                <a:lnTo>
                  <a:pt x="283327" y="299453"/>
                </a:lnTo>
                <a:lnTo>
                  <a:pt x="316124" y="261983"/>
                </a:lnTo>
                <a:lnTo>
                  <a:pt x="342671" y="218186"/>
                </a:lnTo>
                <a:lnTo>
                  <a:pt x="4571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61611" y="3476142"/>
            <a:ext cx="552450" cy="611505"/>
          </a:xfrm>
          <a:custGeom>
            <a:avLst/>
            <a:gdLst/>
            <a:ahLst/>
            <a:cxnLst/>
            <a:rect l="l" t="t" r="r" b="b"/>
            <a:pathLst>
              <a:path w="552450" h="611504">
                <a:moveTo>
                  <a:pt x="305625" y="0"/>
                </a:moveTo>
                <a:lnTo>
                  <a:pt x="256047" y="4001"/>
                </a:lnTo>
                <a:lnTo>
                  <a:pt x="209018" y="15584"/>
                </a:lnTo>
                <a:lnTo>
                  <a:pt x="165165" y="34120"/>
                </a:lnTo>
                <a:lnTo>
                  <a:pt x="125120" y="58979"/>
                </a:lnTo>
                <a:lnTo>
                  <a:pt x="89509" y="89531"/>
                </a:lnTo>
                <a:lnTo>
                  <a:pt x="58963" y="125147"/>
                </a:lnTo>
                <a:lnTo>
                  <a:pt x="34110" y="165197"/>
                </a:lnTo>
                <a:lnTo>
                  <a:pt x="15579" y="209050"/>
                </a:lnTo>
                <a:lnTo>
                  <a:pt x="3999" y="256078"/>
                </a:lnTo>
                <a:lnTo>
                  <a:pt x="0" y="305650"/>
                </a:lnTo>
                <a:lnTo>
                  <a:pt x="3999" y="355222"/>
                </a:lnTo>
                <a:lnTo>
                  <a:pt x="15579" y="402248"/>
                </a:lnTo>
                <a:lnTo>
                  <a:pt x="34110" y="446099"/>
                </a:lnTo>
                <a:lnTo>
                  <a:pt x="58963" y="486145"/>
                </a:lnTo>
                <a:lnTo>
                  <a:pt x="89509" y="521757"/>
                </a:lnTo>
                <a:lnTo>
                  <a:pt x="125120" y="552305"/>
                </a:lnTo>
                <a:lnTo>
                  <a:pt x="165165" y="577161"/>
                </a:lnTo>
                <a:lnTo>
                  <a:pt x="209018" y="595694"/>
                </a:lnTo>
                <a:lnTo>
                  <a:pt x="256047" y="607276"/>
                </a:lnTo>
                <a:lnTo>
                  <a:pt x="305625" y="611276"/>
                </a:lnTo>
                <a:lnTo>
                  <a:pt x="355260" y="607245"/>
                </a:lnTo>
                <a:lnTo>
                  <a:pt x="402307" y="595584"/>
                </a:lnTo>
                <a:lnTo>
                  <a:pt x="446150" y="576938"/>
                </a:lnTo>
                <a:lnTo>
                  <a:pt x="486176" y="551953"/>
                </a:lnTo>
                <a:lnTo>
                  <a:pt x="521767" y="521273"/>
                </a:lnTo>
                <a:lnTo>
                  <a:pt x="552310" y="485546"/>
                </a:lnTo>
                <a:lnTo>
                  <a:pt x="538343" y="475361"/>
                </a:lnTo>
                <a:lnTo>
                  <a:pt x="305625" y="475361"/>
                </a:lnTo>
                <a:lnTo>
                  <a:pt x="260493" y="469297"/>
                </a:lnTo>
                <a:lnTo>
                  <a:pt x="219940" y="452187"/>
                </a:lnTo>
                <a:lnTo>
                  <a:pt x="185583" y="425648"/>
                </a:lnTo>
                <a:lnTo>
                  <a:pt x="159040" y="391300"/>
                </a:lnTo>
                <a:lnTo>
                  <a:pt x="141928" y="350761"/>
                </a:lnTo>
                <a:lnTo>
                  <a:pt x="135864" y="305650"/>
                </a:lnTo>
                <a:lnTo>
                  <a:pt x="141928" y="260524"/>
                </a:lnTo>
                <a:lnTo>
                  <a:pt x="159040" y="219974"/>
                </a:lnTo>
                <a:lnTo>
                  <a:pt x="185583" y="185620"/>
                </a:lnTo>
                <a:lnTo>
                  <a:pt x="219940" y="159077"/>
                </a:lnTo>
                <a:lnTo>
                  <a:pt x="260493" y="141966"/>
                </a:lnTo>
                <a:lnTo>
                  <a:pt x="305625" y="135902"/>
                </a:lnTo>
                <a:lnTo>
                  <a:pt x="399644" y="135902"/>
                </a:lnTo>
                <a:lnTo>
                  <a:pt x="451446" y="37249"/>
                </a:lnTo>
                <a:lnTo>
                  <a:pt x="417819" y="21420"/>
                </a:lnTo>
                <a:lnTo>
                  <a:pt x="382112" y="9728"/>
                </a:lnTo>
                <a:lnTo>
                  <a:pt x="344617" y="2484"/>
                </a:lnTo>
                <a:lnTo>
                  <a:pt x="305625" y="0"/>
                </a:lnTo>
                <a:close/>
              </a:path>
              <a:path w="552450" h="611504">
                <a:moveTo>
                  <a:pt x="442645" y="405574"/>
                </a:moveTo>
                <a:lnTo>
                  <a:pt x="416112" y="434304"/>
                </a:lnTo>
                <a:lnTo>
                  <a:pt x="383665" y="456312"/>
                </a:lnTo>
                <a:lnTo>
                  <a:pt x="346453" y="470398"/>
                </a:lnTo>
                <a:lnTo>
                  <a:pt x="305625" y="475361"/>
                </a:lnTo>
                <a:lnTo>
                  <a:pt x="538343" y="475361"/>
                </a:lnTo>
                <a:lnTo>
                  <a:pt x="442645" y="405574"/>
                </a:lnTo>
                <a:close/>
              </a:path>
              <a:path w="552450" h="611504">
                <a:moveTo>
                  <a:pt x="399644" y="135902"/>
                </a:moveTo>
                <a:lnTo>
                  <a:pt x="305625" y="135902"/>
                </a:lnTo>
                <a:lnTo>
                  <a:pt x="327753" y="137377"/>
                </a:lnTo>
                <a:lnTo>
                  <a:pt x="348997" y="141654"/>
                </a:lnTo>
                <a:lnTo>
                  <a:pt x="369195" y="148509"/>
                </a:lnTo>
                <a:lnTo>
                  <a:pt x="388188" y="157721"/>
                </a:lnTo>
                <a:lnTo>
                  <a:pt x="399644" y="135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81561" y="3482911"/>
            <a:ext cx="363423" cy="2297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88405" y="3482911"/>
            <a:ext cx="153035" cy="229870"/>
          </a:xfrm>
          <a:custGeom>
            <a:avLst/>
            <a:gdLst/>
            <a:ahLst/>
            <a:cxnLst/>
            <a:rect l="l" t="t" r="r" b="b"/>
            <a:pathLst>
              <a:path w="153035" h="229870">
                <a:moveTo>
                  <a:pt x="79628" y="0"/>
                </a:moveTo>
                <a:lnTo>
                  <a:pt x="0" y="0"/>
                </a:lnTo>
                <a:lnTo>
                  <a:pt x="0" y="229476"/>
                </a:lnTo>
                <a:lnTo>
                  <a:pt x="26746" y="229476"/>
                </a:lnTo>
                <a:lnTo>
                  <a:pt x="26746" y="145808"/>
                </a:lnTo>
                <a:lnTo>
                  <a:pt x="79628" y="145808"/>
                </a:lnTo>
                <a:lnTo>
                  <a:pt x="108750" y="140275"/>
                </a:lnTo>
                <a:lnTo>
                  <a:pt x="132018" y="124990"/>
                </a:lnTo>
                <a:lnTo>
                  <a:pt x="135344" y="120014"/>
                </a:lnTo>
                <a:lnTo>
                  <a:pt x="26746" y="120014"/>
                </a:lnTo>
                <a:lnTo>
                  <a:pt x="26746" y="25806"/>
                </a:lnTo>
                <a:lnTo>
                  <a:pt x="135277" y="25806"/>
                </a:lnTo>
                <a:lnTo>
                  <a:pt x="132018" y="20910"/>
                </a:lnTo>
                <a:lnTo>
                  <a:pt x="108750" y="5558"/>
                </a:lnTo>
                <a:lnTo>
                  <a:pt x="79628" y="0"/>
                </a:lnTo>
                <a:close/>
              </a:path>
              <a:path w="153035" h="229870">
                <a:moveTo>
                  <a:pt x="135277" y="25806"/>
                </a:moveTo>
                <a:lnTo>
                  <a:pt x="79628" y="25806"/>
                </a:lnTo>
                <a:lnTo>
                  <a:pt x="98508" y="29279"/>
                </a:lnTo>
                <a:lnTo>
                  <a:pt x="113260" y="39004"/>
                </a:lnTo>
                <a:lnTo>
                  <a:pt x="122861" y="53945"/>
                </a:lnTo>
                <a:lnTo>
                  <a:pt x="126288" y="73063"/>
                </a:lnTo>
                <a:lnTo>
                  <a:pt x="122798" y="91875"/>
                </a:lnTo>
                <a:lnTo>
                  <a:pt x="113093" y="106740"/>
                </a:lnTo>
                <a:lnTo>
                  <a:pt x="98321" y="116504"/>
                </a:lnTo>
                <a:lnTo>
                  <a:pt x="79628" y="120014"/>
                </a:lnTo>
                <a:lnTo>
                  <a:pt x="135344" y="120014"/>
                </a:lnTo>
                <a:lnTo>
                  <a:pt x="147439" y="101928"/>
                </a:lnTo>
                <a:lnTo>
                  <a:pt x="153022" y="73063"/>
                </a:lnTo>
                <a:lnTo>
                  <a:pt x="147439" y="44073"/>
                </a:lnTo>
                <a:lnTo>
                  <a:pt x="135277" y="258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24841" y="3482911"/>
            <a:ext cx="202565" cy="229870"/>
          </a:xfrm>
          <a:custGeom>
            <a:avLst/>
            <a:gdLst/>
            <a:ahLst/>
            <a:cxnLst/>
            <a:rect l="l" t="t" r="r" b="b"/>
            <a:pathLst>
              <a:path w="202564" h="229870">
                <a:moveTo>
                  <a:pt x="113677" y="0"/>
                </a:moveTo>
                <a:lnTo>
                  <a:pt x="89154" y="0"/>
                </a:lnTo>
                <a:lnTo>
                  <a:pt x="0" y="229476"/>
                </a:lnTo>
                <a:lnTo>
                  <a:pt x="28448" y="229476"/>
                </a:lnTo>
                <a:lnTo>
                  <a:pt x="49771" y="173685"/>
                </a:lnTo>
                <a:lnTo>
                  <a:pt x="180915" y="173685"/>
                </a:lnTo>
                <a:lnTo>
                  <a:pt x="170935" y="147904"/>
                </a:lnTo>
                <a:lnTo>
                  <a:pt x="59905" y="147904"/>
                </a:lnTo>
                <a:lnTo>
                  <a:pt x="101422" y="39598"/>
                </a:lnTo>
                <a:lnTo>
                  <a:pt x="129007" y="39598"/>
                </a:lnTo>
                <a:lnTo>
                  <a:pt x="113677" y="0"/>
                </a:lnTo>
                <a:close/>
              </a:path>
              <a:path w="202564" h="229870">
                <a:moveTo>
                  <a:pt x="180915" y="173685"/>
                </a:moveTo>
                <a:lnTo>
                  <a:pt x="152755" y="173685"/>
                </a:lnTo>
                <a:lnTo>
                  <a:pt x="174078" y="229476"/>
                </a:lnTo>
                <a:lnTo>
                  <a:pt x="202514" y="229476"/>
                </a:lnTo>
                <a:lnTo>
                  <a:pt x="180915" y="173685"/>
                </a:lnTo>
                <a:close/>
              </a:path>
              <a:path w="202564" h="229870">
                <a:moveTo>
                  <a:pt x="129007" y="39598"/>
                </a:moveTo>
                <a:lnTo>
                  <a:pt x="101422" y="39598"/>
                </a:lnTo>
                <a:lnTo>
                  <a:pt x="142938" y="147904"/>
                </a:lnTo>
                <a:lnTo>
                  <a:pt x="170935" y="147904"/>
                </a:lnTo>
                <a:lnTo>
                  <a:pt x="129007" y="39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46177" y="3482911"/>
            <a:ext cx="165100" cy="229870"/>
          </a:xfrm>
          <a:custGeom>
            <a:avLst/>
            <a:gdLst/>
            <a:ahLst/>
            <a:cxnLst/>
            <a:rect l="l" t="t" r="r" b="b"/>
            <a:pathLst>
              <a:path w="165100" h="229870">
                <a:moveTo>
                  <a:pt x="92494" y="0"/>
                </a:moveTo>
                <a:lnTo>
                  <a:pt x="0" y="0"/>
                </a:lnTo>
                <a:lnTo>
                  <a:pt x="0" y="229476"/>
                </a:lnTo>
                <a:lnTo>
                  <a:pt x="99694" y="229476"/>
                </a:lnTo>
                <a:lnTo>
                  <a:pt x="124948" y="224366"/>
                </a:lnTo>
                <a:lnTo>
                  <a:pt x="145586" y="210440"/>
                </a:lnTo>
                <a:lnTo>
                  <a:pt x="150145" y="203682"/>
                </a:lnTo>
                <a:lnTo>
                  <a:pt x="26758" y="203682"/>
                </a:lnTo>
                <a:lnTo>
                  <a:pt x="26758" y="125450"/>
                </a:lnTo>
                <a:lnTo>
                  <a:pt x="150096" y="125450"/>
                </a:lnTo>
                <a:lnTo>
                  <a:pt x="145784" y="119984"/>
                </a:lnTo>
                <a:lnTo>
                  <a:pt x="132372" y="109981"/>
                </a:lnTo>
                <a:lnTo>
                  <a:pt x="142044" y="100620"/>
                </a:lnTo>
                <a:lnTo>
                  <a:pt x="142659" y="99656"/>
                </a:lnTo>
                <a:lnTo>
                  <a:pt x="26758" y="99656"/>
                </a:lnTo>
                <a:lnTo>
                  <a:pt x="26758" y="25806"/>
                </a:lnTo>
                <a:lnTo>
                  <a:pt x="141835" y="25806"/>
                </a:lnTo>
                <a:lnTo>
                  <a:pt x="136829" y="18388"/>
                </a:lnTo>
                <a:lnTo>
                  <a:pt x="116889" y="4935"/>
                </a:lnTo>
                <a:lnTo>
                  <a:pt x="92494" y="0"/>
                </a:lnTo>
                <a:close/>
              </a:path>
              <a:path w="165100" h="229870">
                <a:moveTo>
                  <a:pt x="150096" y="125450"/>
                </a:moveTo>
                <a:lnTo>
                  <a:pt x="99694" y="125450"/>
                </a:lnTo>
                <a:lnTo>
                  <a:pt x="114545" y="128529"/>
                </a:lnTo>
                <a:lnTo>
                  <a:pt x="126685" y="136920"/>
                </a:lnTo>
                <a:lnTo>
                  <a:pt x="134877" y="149351"/>
                </a:lnTo>
                <a:lnTo>
                  <a:pt x="137883" y="164553"/>
                </a:lnTo>
                <a:lnTo>
                  <a:pt x="134877" y="179765"/>
                </a:lnTo>
                <a:lnTo>
                  <a:pt x="126685" y="192204"/>
                </a:lnTo>
                <a:lnTo>
                  <a:pt x="114545" y="200601"/>
                </a:lnTo>
                <a:lnTo>
                  <a:pt x="99694" y="203682"/>
                </a:lnTo>
                <a:lnTo>
                  <a:pt x="150145" y="203682"/>
                </a:lnTo>
                <a:lnTo>
                  <a:pt x="159509" y="189801"/>
                </a:lnTo>
                <a:lnTo>
                  <a:pt x="164617" y="164553"/>
                </a:lnTo>
                <a:lnTo>
                  <a:pt x="162370" y="147936"/>
                </a:lnTo>
                <a:lnTo>
                  <a:pt x="155938" y="132857"/>
                </a:lnTo>
                <a:lnTo>
                  <a:pt x="150096" y="125450"/>
                </a:lnTo>
                <a:close/>
              </a:path>
              <a:path w="165100" h="229870">
                <a:moveTo>
                  <a:pt x="141835" y="25806"/>
                </a:moveTo>
                <a:lnTo>
                  <a:pt x="92494" y="25806"/>
                </a:lnTo>
                <a:lnTo>
                  <a:pt x="106490" y="28711"/>
                </a:lnTo>
                <a:lnTo>
                  <a:pt x="117927" y="36629"/>
                </a:lnTo>
                <a:lnTo>
                  <a:pt x="125642" y="48362"/>
                </a:lnTo>
                <a:lnTo>
                  <a:pt x="128473" y="62712"/>
                </a:lnTo>
                <a:lnTo>
                  <a:pt x="125642" y="77073"/>
                </a:lnTo>
                <a:lnTo>
                  <a:pt x="117927" y="88819"/>
                </a:lnTo>
                <a:lnTo>
                  <a:pt x="106490" y="96747"/>
                </a:lnTo>
                <a:lnTo>
                  <a:pt x="92494" y="99656"/>
                </a:lnTo>
                <a:lnTo>
                  <a:pt x="142659" y="99656"/>
                </a:lnTo>
                <a:lnTo>
                  <a:pt x="149220" y="89376"/>
                </a:lnTo>
                <a:lnTo>
                  <a:pt x="153683" y="76617"/>
                </a:lnTo>
                <a:lnTo>
                  <a:pt x="155219" y="62712"/>
                </a:lnTo>
                <a:lnTo>
                  <a:pt x="150283" y="38324"/>
                </a:lnTo>
                <a:lnTo>
                  <a:pt x="141835" y="258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09728" y="3482911"/>
            <a:ext cx="196850" cy="229870"/>
          </a:xfrm>
          <a:custGeom>
            <a:avLst/>
            <a:gdLst/>
            <a:ahLst/>
            <a:cxnLst/>
            <a:rect l="l" t="t" r="r" b="b"/>
            <a:pathLst>
              <a:path w="196850" h="229870">
                <a:moveTo>
                  <a:pt x="0" y="203974"/>
                </a:moveTo>
                <a:lnTo>
                  <a:pt x="0" y="229082"/>
                </a:lnTo>
                <a:lnTo>
                  <a:pt x="7378" y="229704"/>
                </a:lnTo>
                <a:lnTo>
                  <a:pt x="10020" y="229831"/>
                </a:lnTo>
                <a:lnTo>
                  <a:pt x="12585" y="229831"/>
                </a:lnTo>
                <a:lnTo>
                  <a:pt x="49974" y="216700"/>
                </a:lnTo>
                <a:lnTo>
                  <a:pt x="59092" y="204994"/>
                </a:lnTo>
                <a:lnTo>
                  <a:pt x="13165" y="204994"/>
                </a:lnTo>
                <a:lnTo>
                  <a:pt x="5664" y="204647"/>
                </a:lnTo>
                <a:lnTo>
                  <a:pt x="0" y="203974"/>
                </a:lnTo>
                <a:close/>
              </a:path>
              <a:path w="196850" h="229870">
                <a:moveTo>
                  <a:pt x="196278" y="25806"/>
                </a:moveTo>
                <a:lnTo>
                  <a:pt x="169202" y="25806"/>
                </a:lnTo>
                <a:lnTo>
                  <a:pt x="169202" y="229476"/>
                </a:lnTo>
                <a:lnTo>
                  <a:pt x="196278" y="229476"/>
                </a:lnTo>
                <a:lnTo>
                  <a:pt x="196278" y="25806"/>
                </a:lnTo>
                <a:close/>
              </a:path>
              <a:path w="196850" h="229870">
                <a:moveTo>
                  <a:pt x="196278" y="0"/>
                </a:moveTo>
                <a:lnTo>
                  <a:pt x="47307" y="0"/>
                </a:lnTo>
                <a:lnTo>
                  <a:pt x="47293" y="131673"/>
                </a:lnTo>
                <a:lnTo>
                  <a:pt x="46248" y="155075"/>
                </a:lnTo>
                <a:lnTo>
                  <a:pt x="30479" y="198500"/>
                </a:lnTo>
                <a:lnTo>
                  <a:pt x="13165" y="204994"/>
                </a:lnTo>
                <a:lnTo>
                  <a:pt x="59092" y="204994"/>
                </a:lnTo>
                <a:lnTo>
                  <a:pt x="60578" y="203086"/>
                </a:lnTo>
                <a:lnTo>
                  <a:pt x="68095" y="184473"/>
                </a:lnTo>
                <a:lnTo>
                  <a:pt x="72571" y="160718"/>
                </a:lnTo>
                <a:lnTo>
                  <a:pt x="74053" y="131673"/>
                </a:lnTo>
                <a:lnTo>
                  <a:pt x="74053" y="25806"/>
                </a:lnTo>
                <a:lnTo>
                  <a:pt x="196278" y="25806"/>
                </a:lnTo>
                <a:lnTo>
                  <a:pt x="196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49389" y="3699281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436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49389" y="3609111"/>
            <a:ext cx="27305" cy="77470"/>
          </a:xfrm>
          <a:custGeom>
            <a:avLst/>
            <a:gdLst/>
            <a:ahLst/>
            <a:cxnLst/>
            <a:rect l="l" t="t" r="r" b="b"/>
            <a:pathLst>
              <a:path w="27304" h="77470">
                <a:moveTo>
                  <a:pt x="0" y="77470"/>
                </a:moveTo>
                <a:lnTo>
                  <a:pt x="26758" y="77470"/>
                </a:lnTo>
                <a:lnTo>
                  <a:pt x="2675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49389" y="3596411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012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49389" y="3508781"/>
            <a:ext cx="27305" cy="74930"/>
          </a:xfrm>
          <a:custGeom>
            <a:avLst/>
            <a:gdLst/>
            <a:ahLst/>
            <a:cxnLst/>
            <a:rect l="l" t="t" r="r" b="b"/>
            <a:pathLst>
              <a:path w="27304" h="74929">
                <a:moveTo>
                  <a:pt x="0" y="74930"/>
                </a:moveTo>
                <a:lnTo>
                  <a:pt x="26758" y="74930"/>
                </a:lnTo>
                <a:lnTo>
                  <a:pt x="26758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49389" y="34960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86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29132" y="3607015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267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15746" y="359431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087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9132" y="3482556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267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73265" y="3607422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4965"/>
                </a:lnTo>
              </a:path>
            </a:pathLst>
          </a:custGeom>
          <a:ln w="26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73265" y="3482911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704"/>
                </a:lnTo>
              </a:path>
            </a:pathLst>
          </a:custGeom>
          <a:ln w="267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30389" y="3482898"/>
            <a:ext cx="170878" cy="229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45006" y="3699281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39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45006" y="3609111"/>
            <a:ext cx="27305" cy="77470"/>
          </a:xfrm>
          <a:custGeom>
            <a:avLst/>
            <a:gdLst/>
            <a:ahLst/>
            <a:cxnLst/>
            <a:rect l="l" t="t" r="r" b="b"/>
            <a:pathLst>
              <a:path w="27304" h="77470">
                <a:moveTo>
                  <a:pt x="0" y="77470"/>
                </a:moveTo>
                <a:lnTo>
                  <a:pt x="26720" y="77470"/>
                </a:lnTo>
                <a:lnTo>
                  <a:pt x="26720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45006" y="3596411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45006" y="3508781"/>
            <a:ext cx="27305" cy="74930"/>
          </a:xfrm>
          <a:custGeom>
            <a:avLst/>
            <a:gdLst/>
            <a:ahLst/>
            <a:cxnLst/>
            <a:rect l="l" t="t" r="r" b="b"/>
            <a:pathLst>
              <a:path w="27304" h="74929">
                <a:moveTo>
                  <a:pt x="0" y="74930"/>
                </a:moveTo>
                <a:lnTo>
                  <a:pt x="26720" y="74930"/>
                </a:lnTo>
                <a:lnTo>
                  <a:pt x="26720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45006" y="3496081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823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77420" y="3811701"/>
            <a:ext cx="208915" cy="271780"/>
          </a:xfrm>
          <a:custGeom>
            <a:avLst/>
            <a:gdLst/>
            <a:ahLst/>
            <a:cxnLst/>
            <a:rect l="l" t="t" r="r" b="b"/>
            <a:pathLst>
              <a:path w="208914" h="271779">
                <a:moveTo>
                  <a:pt x="208800" y="203682"/>
                </a:moveTo>
                <a:lnTo>
                  <a:pt x="0" y="203682"/>
                </a:lnTo>
                <a:lnTo>
                  <a:pt x="0" y="271487"/>
                </a:lnTo>
                <a:lnTo>
                  <a:pt x="27076" y="271487"/>
                </a:lnTo>
                <a:lnTo>
                  <a:pt x="27076" y="229476"/>
                </a:lnTo>
                <a:lnTo>
                  <a:pt x="208800" y="229476"/>
                </a:lnTo>
                <a:lnTo>
                  <a:pt x="208800" y="203682"/>
                </a:lnTo>
                <a:close/>
              </a:path>
              <a:path w="208914" h="271779">
                <a:moveTo>
                  <a:pt x="208800" y="229476"/>
                </a:moveTo>
                <a:lnTo>
                  <a:pt x="181749" y="229476"/>
                </a:lnTo>
                <a:lnTo>
                  <a:pt x="181749" y="271487"/>
                </a:lnTo>
                <a:lnTo>
                  <a:pt x="208800" y="271487"/>
                </a:lnTo>
                <a:lnTo>
                  <a:pt x="208800" y="229476"/>
                </a:lnTo>
                <a:close/>
              </a:path>
              <a:path w="208914" h="271779">
                <a:moveTo>
                  <a:pt x="185610" y="0"/>
                </a:moveTo>
                <a:lnTo>
                  <a:pt x="40119" y="0"/>
                </a:lnTo>
                <a:lnTo>
                  <a:pt x="40101" y="130429"/>
                </a:lnTo>
                <a:lnTo>
                  <a:pt x="38894" y="153370"/>
                </a:lnTo>
                <a:lnTo>
                  <a:pt x="35201" y="173315"/>
                </a:lnTo>
                <a:lnTo>
                  <a:pt x="29007" y="190047"/>
                </a:lnTo>
                <a:lnTo>
                  <a:pt x="20281" y="203682"/>
                </a:lnTo>
                <a:lnTo>
                  <a:pt x="51536" y="203682"/>
                </a:lnTo>
                <a:lnTo>
                  <a:pt x="58274" y="188752"/>
                </a:lnTo>
                <a:lnTo>
                  <a:pt x="63057" y="171632"/>
                </a:lnTo>
                <a:lnTo>
                  <a:pt x="65908" y="152224"/>
                </a:lnTo>
                <a:lnTo>
                  <a:pt x="66852" y="130429"/>
                </a:lnTo>
                <a:lnTo>
                  <a:pt x="66852" y="25819"/>
                </a:lnTo>
                <a:lnTo>
                  <a:pt x="185610" y="25819"/>
                </a:lnTo>
                <a:lnTo>
                  <a:pt x="185610" y="0"/>
                </a:lnTo>
                <a:close/>
              </a:path>
              <a:path w="208914" h="271779">
                <a:moveTo>
                  <a:pt x="185610" y="25819"/>
                </a:moveTo>
                <a:lnTo>
                  <a:pt x="158877" y="25819"/>
                </a:lnTo>
                <a:lnTo>
                  <a:pt x="158877" y="203682"/>
                </a:lnTo>
                <a:lnTo>
                  <a:pt x="185610" y="203682"/>
                </a:lnTo>
                <a:lnTo>
                  <a:pt x="185610" y="25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98908" y="3808272"/>
            <a:ext cx="236410" cy="236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66510" y="3811701"/>
            <a:ext cx="208915" cy="229870"/>
          </a:xfrm>
          <a:custGeom>
            <a:avLst/>
            <a:gdLst/>
            <a:ahLst/>
            <a:cxnLst/>
            <a:rect l="l" t="t" r="r" b="b"/>
            <a:pathLst>
              <a:path w="208914" h="229870">
                <a:moveTo>
                  <a:pt x="28600" y="0"/>
                </a:moveTo>
                <a:lnTo>
                  <a:pt x="0" y="0"/>
                </a:lnTo>
                <a:lnTo>
                  <a:pt x="0" y="229488"/>
                </a:lnTo>
                <a:lnTo>
                  <a:pt x="26733" y="229488"/>
                </a:lnTo>
                <a:lnTo>
                  <a:pt x="26733" y="47777"/>
                </a:lnTo>
                <a:lnTo>
                  <a:pt x="57445" y="47777"/>
                </a:lnTo>
                <a:lnTo>
                  <a:pt x="28600" y="0"/>
                </a:lnTo>
                <a:close/>
              </a:path>
              <a:path w="208914" h="229870">
                <a:moveTo>
                  <a:pt x="208470" y="47777"/>
                </a:moveTo>
                <a:lnTo>
                  <a:pt x="181724" y="47777"/>
                </a:lnTo>
                <a:lnTo>
                  <a:pt x="181724" y="229488"/>
                </a:lnTo>
                <a:lnTo>
                  <a:pt x="208470" y="229488"/>
                </a:lnTo>
                <a:lnTo>
                  <a:pt x="208470" y="47777"/>
                </a:lnTo>
                <a:close/>
              </a:path>
              <a:path w="208914" h="229870">
                <a:moveTo>
                  <a:pt x="57445" y="47777"/>
                </a:moveTo>
                <a:lnTo>
                  <a:pt x="26733" y="47777"/>
                </a:lnTo>
                <a:lnTo>
                  <a:pt x="99961" y="169329"/>
                </a:lnTo>
                <a:lnTo>
                  <a:pt x="108496" y="169329"/>
                </a:lnTo>
                <a:lnTo>
                  <a:pt x="135205" y="124993"/>
                </a:lnTo>
                <a:lnTo>
                  <a:pt x="104063" y="124993"/>
                </a:lnTo>
                <a:lnTo>
                  <a:pt x="57445" y="47777"/>
                </a:lnTo>
                <a:close/>
              </a:path>
              <a:path w="208914" h="229870">
                <a:moveTo>
                  <a:pt x="208470" y="0"/>
                </a:moveTo>
                <a:lnTo>
                  <a:pt x="179539" y="0"/>
                </a:lnTo>
                <a:lnTo>
                  <a:pt x="104063" y="124993"/>
                </a:lnTo>
                <a:lnTo>
                  <a:pt x="135205" y="124993"/>
                </a:lnTo>
                <a:lnTo>
                  <a:pt x="181724" y="47777"/>
                </a:lnTo>
                <a:lnTo>
                  <a:pt x="208470" y="47777"/>
                </a:lnTo>
                <a:lnTo>
                  <a:pt x="208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93789" y="3811701"/>
            <a:ext cx="202565" cy="229870"/>
          </a:xfrm>
          <a:custGeom>
            <a:avLst/>
            <a:gdLst/>
            <a:ahLst/>
            <a:cxnLst/>
            <a:rect l="l" t="t" r="r" b="b"/>
            <a:pathLst>
              <a:path w="202564" h="229870">
                <a:moveTo>
                  <a:pt x="113677" y="0"/>
                </a:moveTo>
                <a:lnTo>
                  <a:pt x="89166" y="0"/>
                </a:lnTo>
                <a:lnTo>
                  <a:pt x="0" y="229476"/>
                </a:lnTo>
                <a:lnTo>
                  <a:pt x="28460" y="229476"/>
                </a:lnTo>
                <a:lnTo>
                  <a:pt x="49758" y="173723"/>
                </a:lnTo>
                <a:lnTo>
                  <a:pt x="180930" y="173723"/>
                </a:lnTo>
                <a:lnTo>
                  <a:pt x="170935" y="147904"/>
                </a:lnTo>
                <a:lnTo>
                  <a:pt x="59905" y="147904"/>
                </a:lnTo>
                <a:lnTo>
                  <a:pt x="101422" y="39624"/>
                </a:lnTo>
                <a:lnTo>
                  <a:pt x="129017" y="39624"/>
                </a:lnTo>
                <a:lnTo>
                  <a:pt x="113677" y="0"/>
                </a:lnTo>
                <a:close/>
              </a:path>
              <a:path w="202564" h="229870">
                <a:moveTo>
                  <a:pt x="180930" y="173723"/>
                </a:moveTo>
                <a:lnTo>
                  <a:pt x="152768" y="173723"/>
                </a:lnTo>
                <a:lnTo>
                  <a:pt x="174078" y="229476"/>
                </a:lnTo>
                <a:lnTo>
                  <a:pt x="202514" y="229476"/>
                </a:lnTo>
                <a:lnTo>
                  <a:pt x="180930" y="173723"/>
                </a:lnTo>
                <a:close/>
              </a:path>
              <a:path w="202564" h="229870">
                <a:moveTo>
                  <a:pt x="129017" y="39624"/>
                </a:moveTo>
                <a:lnTo>
                  <a:pt x="101422" y="39624"/>
                </a:lnTo>
                <a:lnTo>
                  <a:pt x="142938" y="147904"/>
                </a:lnTo>
                <a:lnTo>
                  <a:pt x="170935" y="147904"/>
                </a:lnTo>
                <a:lnTo>
                  <a:pt x="129017" y="39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15137" y="3811701"/>
            <a:ext cx="208915" cy="229870"/>
          </a:xfrm>
          <a:custGeom>
            <a:avLst/>
            <a:gdLst/>
            <a:ahLst/>
            <a:cxnLst/>
            <a:rect l="l" t="t" r="r" b="b"/>
            <a:pathLst>
              <a:path w="208915" h="229870">
                <a:moveTo>
                  <a:pt x="28625" y="0"/>
                </a:moveTo>
                <a:lnTo>
                  <a:pt x="0" y="0"/>
                </a:lnTo>
                <a:lnTo>
                  <a:pt x="0" y="229488"/>
                </a:lnTo>
                <a:lnTo>
                  <a:pt x="26733" y="229488"/>
                </a:lnTo>
                <a:lnTo>
                  <a:pt x="26733" y="47777"/>
                </a:lnTo>
                <a:lnTo>
                  <a:pt x="57470" y="47777"/>
                </a:lnTo>
                <a:lnTo>
                  <a:pt x="28625" y="0"/>
                </a:lnTo>
                <a:close/>
              </a:path>
              <a:path w="208915" h="229870">
                <a:moveTo>
                  <a:pt x="208495" y="47777"/>
                </a:moveTo>
                <a:lnTo>
                  <a:pt x="181762" y="47777"/>
                </a:lnTo>
                <a:lnTo>
                  <a:pt x="181762" y="229488"/>
                </a:lnTo>
                <a:lnTo>
                  <a:pt x="208495" y="229488"/>
                </a:lnTo>
                <a:lnTo>
                  <a:pt x="208495" y="47777"/>
                </a:lnTo>
                <a:close/>
              </a:path>
              <a:path w="208915" h="229870">
                <a:moveTo>
                  <a:pt x="57470" y="47777"/>
                </a:moveTo>
                <a:lnTo>
                  <a:pt x="26733" y="47777"/>
                </a:lnTo>
                <a:lnTo>
                  <a:pt x="99961" y="169329"/>
                </a:lnTo>
                <a:lnTo>
                  <a:pt x="108521" y="169329"/>
                </a:lnTo>
                <a:lnTo>
                  <a:pt x="135235" y="124993"/>
                </a:lnTo>
                <a:lnTo>
                  <a:pt x="104089" y="124993"/>
                </a:lnTo>
                <a:lnTo>
                  <a:pt x="57470" y="47777"/>
                </a:lnTo>
                <a:close/>
              </a:path>
              <a:path w="208915" h="229870">
                <a:moveTo>
                  <a:pt x="208495" y="0"/>
                </a:moveTo>
                <a:lnTo>
                  <a:pt x="179539" y="0"/>
                </a:lnTo>
                <a:lnTo>
                  <a:pt x="104089" y="124993"/>
                </a:lnTo>
                <a:lnTo>
                  <a:pt x="135235" y="124993"/>
                </a:lnTo>
                <a:lnTo>
                  <a:pt x="181762" y="47777"/>
                </a:lnTo>
                <a:lnTo>
                  <a:pt x="208495" y="47777"/>
                </a:lnTo>
                <a:lnTo>
                  <a:pt x="2084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67347" y="3811701"/>
            <a:ext cx="170891" cy="229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Группа 20"/>
          <p:cNvGrpSpPr/>
          <p:nvPr/>
        </p:nvGrpSpPr>
        <p:grpSpPr>
          <a:xfrm>
            <a:off x="2618318" y="4870956"/>
            <a:ext cx="1233334" cy="243656"/>
            <a:chOff x="3234715" y="4864189"/>
            <a:chExt cx="1233334" cy="243656"/>
          </a:xfrm>
        </p:grpSpPr>
        <p:sp>
          <p:nvSpPr>
            <p:cNvPr id="60" name="object 60"/>
            <p:cNvSpPr txBox="1"/>
            <p:nvPr/>
          </p:nvSpPr>
          <p:spPr>
            <a:xfrm>
              <a:off x="3420935" y="4864189"/>
              <a:ext cx="1047114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500" dirty="0" smtClean="0">
                  <a:solidFill>
                    <a:srgbClr val="FFFFFF"/>
                  </a:solidFill>
                  <a:latin typeface="+mj-lt"/>
                  <a:cs typeface="Arial Narrow"/>
                </a:rPr>
                <a:t>ukcds.spb.ru</a:t>
              </a:r>
              <a:endParaRPr sz="1500" dirty="0">
                <a:latin typeface="+mj-lt"/>
                <a:cs typeface="Arial Narrow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3234715" y="4930686"/>
              <a:ext cx="170116" cy="1698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975169" y="4870956"/>
            <a:ext cx="962667" cy="243656"/>
            <a:chOff x="4591566" y="4864189"/>
            <a:chExt cx="962667" cy="243656"/>
          </a:xfrm>
        </p:grpSpPr>
        <p:sp>
          <p:nvSpPr>
            <p:cNvPr id="61" name="object 61"/>
            <p:cNvSpPr txBox="1"/>
            <p:nvPr/>
          </p:nvSpPr>
          <p:spPr>
            <a:xfrm>
              <a:off x="4869703" y="4864189"/>
              <a:ext cx="68453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500" dirty="0" err="1" smtClean="0">
                  <a:solidFill>
                    <a:srgbClr val="FFFFFF"/>
                  </a:solidFill>
                  <a:latin typeface="+mj-lt"/>
                  <a:cs typeface="Arial Narrow"/>
                </a:rPr>
                <a:t>cds_uk</a:t>
              </a:r>
              <a:endParaRPr sz="1500" dirty="0">
                <a:latin typeface="+mj-lt"/>
                <a:cs typeface="Arial Narrow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91566" y="4952606"/>
              <a:ext cx="221734" cy="1272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19511" y="4870956"/>
            <a:ext cx="1777632" cy="243656"/>
            <a:chOff x="5797283" y="4864189"/>
            <a:chExt cx="1777632" cy="243656"/>
          </a:xfrm>
        </p:grpSpPr>
        <p:sp>
          <p:nvSpPr>
            <p:cNvPr id="65" name="object 65"/>
            <p:cNvSpPr/>
            <p:nvPr/>
          </p:nvSpPr>
          <p:spPr>
            <a:xfrm>
              <a:off x="5797283" y="4959553"/>
              <a:ext cx="178155" cy="1200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2"/>
            <p:cNvSpPr txBox="1"/>
            <p:nvPr/>
          </p:nvSpPr>
          <p:spPr>
            <a:xfrm>
              <a:off x="6032500" y="4864189"/>
              <a:ext cx="1542415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500" dirty="0">
                  <a:solidFill>
                    <a:srgbClr val="FFFFFF"/>
                  </a:solidFill>
                  <a:latin typeface="+mj-lt"/>
                  <a:cs typeface="Arial Narrow"/>
                </a:rPr>
                <a:t>info@ukcds.spb.ru</a:t>
              </a:r>
              <a:endParaRPr sz="1500" dirty="0">
                <a:latin typeface="+mj-lt"/>
                <a:cs typeface="Arial Narrow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852792" y="4880747"/>
            <a:ext cx="1758279" cy="243656"/>
            <a:chOff x="7596729" y="4869775"/>
            <a:chExt cx="1758279" cy="243656"/>
          </a:xfrm>
        </p:grpSpPr>
        <p:sp>
          <p:nvSpPr>
            <p:cNvPr id="67" name="object 5"/>
            <p:cNvSpPr txBox="1"/>
            <p:nvPr/>
          </p:nvSpPr>
          <p:spPr>
            <a:xfrm>
              <a:off x="7812593" y="4869775"/>
              <a:ext cx="1542415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500" dirty="0" smtClean="0">
                  <a:solidFill>
                    <a:schemeClr val="bg1"/>
                  </a:solidFill>
                  <a:latin typeface="+mj-lt"/>
                  <a:cs typeface="Arial Narrow"/>
                </a:rPr>
                <a:t>ukcds.spb.ru</a:t>
              </a:r>
              <a:endParaRPr sz="1500" dirty="0">
                <a:solidFill>
                  <a:schemeClr val="bg1"/>
                </a:solidFill>
                <a:latin typeface="+mj-lt"/>
                <a:cs typeface="Arial Narrow"/>
              </a:endParaRP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729" y="4919099"/>
              <a:ext cx="200500" cy="1887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"/>
          <p:cNvSpPr/>
          <p:nvPr/>
        </p:nvSpPr>
        <p:spPr>
          <a:xfrm>
            <a:off x="0" y="699360"/>
            <a:ext cx="5075555" cy="448309"/>
          </a:xfrm>
          <a:custGeom>
            <a:avLst/>
            <a:gdLst/>
            <a:ahLst/>
            <a:cxnLst/>
            <a:rect l="l" t="t" r="r" b="b"/>
            <a:pathLst>
              <a:path w="5075555" h="448309">
                <a:moveTo>
                  <a:pt x="5075008" y="0"/>
                </a:moveTo>
                <a:lnTo>
                  <a:pt x="0" y="0"/>
                </a:lnTo>
                <a:lnTo>
                  <a:pt x="0" y="447738"/>
                </a:lnTo>
                <a:lnTo>
                  <a:pt x="4841684" y="447738"/>
                </a:lnTo>
                <a:lnTo>
                  <a:pt x="5075008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1960047"/>
            <a:ext cx="10689551" cy="5097977"/>
          </a:xfrm>
          <a:custGeom>
            <a:avLst/>
            <a:gdLst/>
            <a:ahLst/>
            <a:cxnLst/>
            <a:rect l="l" t="t" r="r" b="b"/>
            <a:pathLst>
              <a:path w="10692130" h="5159375">
                <a:moveTo>
                  <a:pt x="0" y="5159286"/>
                </a:moveTo>
                <a:lnTo>
                  <a:pt x="10692003" y="5159286"/>
                </a:lnTo>
                <a:lnTo>
                  <a:pt x="10692003" y="0"/>
                </a:lnTo>
                <a:lnTo>
                  <a:pt x="0" y="0"/>
                </a:lnTo>
                <a:lnTo>
                  <a:pt x="0" y="5159286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defTabSz="727272"/>
            <a:endParaRPr sz="14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927100" y="699360"/>
            <a:ext cx="3775662" cy="456475"/>
          </a:xfrm>
          <a:prstGeom prst="rect">
            <a:avLst/>
          </a:prstGeom>
        </p:spPr>
        <p:txBody>
          <a:bodyPr vert="horz" wrap="square" lIns="0" tIns="10100" rIns="0" bIns="0" rtlCol="0">
            <a:spAutoFit/>
          </a:bodyPr>
          <a:lstStyle/>
          <a:p>
            <a:pPr marL="10101">
              <a:spcBef>
                <a:spcPts val="80"/>
              </a:spcBef>
            </a:pPr>
            <a:r>
              <a:rPr sz="2900" spc="24" dirty="0"/>
              <a:t>ПЛАТЕЖИ </a:t>
            </a:r>
            <a:r>
              <a:rPr sz="2900" dirty="0"/>
              <a:t>И</a:t>
            </a:r>
            <a:r>
              <a:rPr sz="2900" spc="151" dirty="0"/>
              <a:t> </a:t>
            </a:r>
            <a:r>
              <a:rPr sz="2900" spc="28" dirty="0"/>
              <a:t>ТАРИФЫ</a:t>
            </a:r>
            <a:endParaRPr sz="2900" dirty="0"/>
          </a:p>
        </p:txBody>
      </p:sp>
      <p:sp>
        <p:nvSpPr>
          <p:cNvPr id="37" name="object 37"/>
          <p:cNvSpPr/>
          <p:nvPr/>
        </p:nvSpPr>
        <p:spPr>
          <a:xfrm>
            <a:off x="6982026" y="2706320"/>
            <a:ext cx="3548151" cy="413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27272"/>
            <a:endParaRPr sz="14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38822" y="2125644"/>
            <a:ext cx="4572000" cy="365232"/>
          </a:xfrm>
          <a:prstGeom prst="rect">
            <a:avLst/>
          </a:prstGeom>
        </p:spPr>
        <p:txBody>
          <a:bodyPr vert="horz" wrap="square" lIns="0" tIns="10100" rIns="0" bIns="0" rtlCol="0">
            <a:spAutoFit/>
          </a:bodyPr>
          <a:lstStyle/>
          <a:p>
            <a:pPr marL="10101" defTabSz="727272">
              <a:spcBef>
                <a:spcPts val="80"/>
              </a:spcBef>
            </a:pPr>
            <a:r>
              <a:rPr sz="2307" b="1" spc="47" dirty="0">
                <a:solidFill>
                  <a:srgbClr val="231F20"/>
                </a:solidFill>
                <a:latin typeface="Calibri"/>
                <a:cs typeface="Calibri"/>
              </a:rPr>
              <a:t>ОБСЛУЖИВАНИЕ</a:t>
            </a:r>
            <a:r>
              <a:rPr sz="2307" b="1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7" b="1" spc="44" dirty="0">
                <a:solidFill>
                  <a:srgbClr val="231F20"/>
                </a:solidFill>
                <a:latin typeface="Calibri"/>
                <a:cs typeface="Calibri"/>
              </a:rPr>
              <a:t>ДОМА</a:t>
            </a:r>
            <a:endParaRPr sz="2307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23727"/>
              </p:ext>
            </p:extLst>
          </p:nvPr>
        </p:nvGraphicFramePr>
        <p:xfrm>
          <a:off x="317500" y="2650920"/>
          <a:ext cx="6664526" cy="4245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874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400" b="1" spc="30" dirty="0" smtClean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Размер платы</a:t>
                      </a:r>
                      <a:r>
                        <a:rPr lang="ru-RU" sz="1400" b="1" spc="30" baseline="0" dirty="0" smtClean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 за содержание общего имущества</a:t>
                      </a:r>
                      <a:endParaRPr sz="1400" dirty="0">
                        <a:latin typeface="+mj-lt"/>
                        <a:cs typeface="Trebuchet MS"/>
                      </a:endParaRPr>
                    </a:p>
                  </a:txBody>
                  <a:tcPr marL="0" marR="0" marT="36868" marB="0">
                    <a:solidFill>
                      <a:srgbClr val="0B91D0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1400" b="1" spc="-65" dirty="0" smtClean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         </a:t>
                      </a:r>
                      <a:r>
                        <a:rPr sz="1400" b="1" spc="-65" dirty="0" err="1" smtClean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Тариф</a:t>
                      </a:r>
                      <a:r>
                        <a:rPr sz="1400" b="1" spc="-65" dirty="0" smtClean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 </a:t>
                      </a:r>
                      <a:r>
                        <a:rPr sz="1400" b="1" spc="-15" dirty="0" err="1" smtClean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на</a:t>
                      </a:r>
                      <a:r>
                        <a:rPr lang="ru-RU" sz="1400" b="1" spc="-15" dirty="0" smtClean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 </a:t>
                      </a:r>
                      <a:r>
                        <a:rPr sz="1400" b="1" spc="-360" dirty="0" smtClean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м</a:t>
                      </a:r>
                      <a:r>
                        <a:rPr sz="1400" b="1" baseline="32679" dirty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2</a:t>
                      </a:r>
                      <a:endParaRPr sz="1400" baseline="32679" dirty="0">
                        <a:latin typeface="+mj-lt"/>
                        <a:cs typeface="Trebuchet MS"/>
                      </a:endParaRPr>
                    </a:p>
                  </a:txBody>
                  <a:tcPr marL="0" marR="0" marT="36868" marB="0">
                    <a:solidFill>
                      <a:srgbClr val="0B9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МКД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b">
                    <a:lnR w="19050">
                      <a:solidFill>
                        <a:srgbClr val="0B91D0"/>
                      </a:solidFill>
                      <a:prstDash val="solid"/>
                    </a:lnR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12,87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lnL w="19050">
                      <a:solidFill>
                        <a:srgbClr val="0B91D0"/>
                      </a:solidFill>
                      <a:prstDash val="solid"/>
                    </a:lnL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Текущий ремонт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b">
                    <a:lnR w="19050">
                      <a:solidFill>
                        <a:srgbClr val="0B91D0"/>
                      </a:solidFill>
                      <a:prstDash val="solid"/>
                    </a:lnR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6,31 руб.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lnL w="19050">
                      <a:solidFill>
                        <a:srgbClr val="0B91D0"/>
                      </a:solidFill>
                      <a:prstDash val="solid"/>
                    </a:lnL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придомовой территории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b">
                    <a:lnR w="19050">
                      <a:solidFill>
                        <a:srgbClr val="0B91D0"/>
                      </a:solidFill>
                      <a:prstDash val="solid"/>
                    </a:lnR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4,81 руб.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lnL w="19050">
                      <a:solidFill>
                        <a:srgbClr val="0B91D0"/>
                      </a:solidFill>
                      <a:prstDash val="solid"/>
                    </a:lnL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лифтов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b">
                    <a:lnR w="19050">
                      <a:solidFill>
                        <a:srgbClr val="0B91D0"/>
                      </a:solidFill>
                      <a:prstDash val="solid"/>
                    </a:lnR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2,76 руб.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lnL w="19050">
                      <a:solidFill>
                        <a:srgbClr val="0B91D0"/>
                      </a:solidFill>
                      <a:prstDash val="solid"/>
                    </a:lnL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АППЗ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b">
                    <a:lnR w="19050">
                      <a:solidFill>
                        <a:srgbClr val="0B91D0"/>
                      </a:solidFill>
                      <a:prstDash val="solid"/>
                    </a:lnR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0,47 руб.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lnL w="19050">
                      <a:solidFill>
                        <a:srgbClr val="0B91D0"/>
                      </a:solidFill>
                      <a:prstDash val="solid"/>
                    </a:lnL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ПЗУ, видео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b">
                    <a:lnR w="19050">
                      <a:solidFill>
                        <a:srgbClr val="0B91D0"/>
                      </a:solidFill>
                      <a:prstDash val="solid"/>
                    </a:lnR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0,92 руб.*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lnL w="19050">
                      <a:solidFill>
                        <a:srgbClr val="0B91D0"/>
                      </a:solidFill>
                      <a:prstDash val="solid"/>
                    </a:lnL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тревожной</a:t>
                      </a:r>
                      <a:r>
                        <a:rPr lang="ru-RU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кнопки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b">
                    <a:lnR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 руб.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lnL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97652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ОПУ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b">
                    <a:lnR w="19050">
                      <a:solidFill>
                        <a:srgbClr val="0B91D0"/>
                      </a:solidFill>
                      <a:prstDash val="solid"/>
                    </a:lnR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0,48 руб.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lnL w="19050">
                      <a:solidFill>
                        <a:srgbClr val="0B91D0"/>
                      </a:solidFill>
                      <a:prstDash val="solid"/>
                    </a:lnL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МКД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b">
                    <a:lnR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6,45 руб.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lnL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Диспетчеризация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b">
                    <a:lnR w="19050">
                      <a:solidFill>
                        <a:srgbClr val="0B91D0"/>
                      </a:solidFill>
                      <a:prstDash val="solid"/>
                    </a:lnR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3,40 руб.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lnL w="19050">
                      <a:solidFill>
                        <a:srgbClr val="0B91D0"/>
                      </a:solidFill>
                      <a:prstDash val="solid"/>
                    </a:lnL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 и вывоз ТБО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b">
                    <a:lnR w="19050">
                      <a:solidFill>
                        <a:srgbClr val="0B91D0"/>
                      </a:solidFill>
                      <a:prstDash val="solid"/>
                    </a:lnR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5,13 руб.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lnL w="19050">
                      <a:solidFill>
                        <a:srgbClr val="0B91D0"/>
                      </a:solidFill>
                      <a:prstDash val="solid"/>
                    </a:lnL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Уборка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МОП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b">
                    <a:lnR w="19050">
                      <a:solidFill>
                        <a:srgbClr val="0B91D0"/>
                      </a:solidFill>
                      <a:prstDash val="solid"/>
                    </a:lnR>
                    <a:lnT w="6350">
                      <a:solidFill>
                        <a:srgbClr val="0B91D0"/>
                      </a:solidFill>
                      <a:prstDash val="solid"/>
                    </a:lnT>
                    <a:lnB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4,58 руб.</a:t>
                      </a:r>
                      <a:endParaRPr lang="ru-RU" sz="14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lnL w="19050">
                      <a:solidFill>
                        <a:srgbClr val="0B91D0"/>
                      </a:solidFill>
                      <a:prstDash val="solid"/>
                    </a:lnL>
                    <a:lnT w="6350">
                      <a:solidFill>
                        <a:srgbClr val="0B91D0"/>
                      </a:solidFill>
                      <a:prstDash val="solid"/>
                    </a:lnT>
                    <a:lnB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Мытье фасада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остекления 1 раз в год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b">
                    <a:lnR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2,16 руб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.**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44" marR="54544" marT="0" marB="0" anchor="ctr">
                    <a:lnL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586000"/>
                  </a:ext>
                </a:extLst>
              </a:tr>
              <a:tr h="597501">
                <a:tc gridSpan="2"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0" baseline="0" dirty="0" smtClean="0">
                          <a:solidFill>
                            <a:srgbClr val="FFFFFF"/>
                          </a:solidFill>
                          <a:latin typeface="+mj-lt"/>
                          <a:cs typeface="Arial Narrow"/>
                        </a:rPr>
                        <a:t>ИТОГО</a:t>
                      </a:r>
                      <a:r>
                        <a:rPr lang="ru-RU" sz="1400" b="1" spc="0" baseline="0" dirty="0" smtClean="0">
                          <a:solidFill>
                            <a:srgbClr val="FFFFFF"/>
                          </a:solidFill>
                          <a:latin typeface="+mj-lt"/>
                          <a:cs typeface="Arial Narrow"/>
                        </a:rPr>
                        <a:t>:                                                                                                        </a:t>
                      </a:r>
                      <a:r>
                        <a:rPr lang="ru-RU" sz="1400" b="1" spc="0" baseline="0" dirty="0" smtClean="0">
                          <a:solidFill>
                            <a:srgbClr val="FFFFFF"/>
                          </a:solidFill>
                          <a:latin typeface="+mj-lt"/>
                          <a:cs typeface="Arial Narrow"/>
                        </a:rPr>
                        <a:t>48,38 (50,54) </a:t>
                      </a:r>
                      <a:r>
                        <a:rPr lang="ru-RU" sz="1400" b="1" spc="0" baseline="0" dirty="0" smtClean="0">
                          <a:solidFill>
                            <a:srgbClr val="FFFFFF"/>
                          </a:solidFill>
                          <a:latin typeface="+mj-lt"/>
                          <a:cs typeface="Arial Narrow"/>
                        </a:rPr>
                        <a:t>р</a:t>
                      </a:r>
                      <a:r>
                        <a:rPr sz="1400" b="1" spc="0" baseline="0" dirty="0" err="1" smtClean="0">
                          <a:solidFill>
                            <a:srgbClr val="FFFFFF"/>
                          </a:solidFill>
                          <a:latin typeface="+mj-lt"/>
                          <a:cs typeface="Arial Narrow"/>
                        </a:rPr>
                        <a:t>уб</a:t>
                      </a:r>
                      <a:r>
                        <a:rPr lang="ru-RU" sz="1400" b="1" spc="0" baseline="0" dirty="0" smtClean="0">
                          <a:solidFill>
                            <a:srgbClr val="FFFFFF"/>
                          </a:solidFill>
                          <a:latin typeface="+mj-lt"/>
                          <a:cs typeface="Arial Narrow"/>
                        </a:rPr>
                        <a:t>. с 1 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м</a:t>
                      </a:r>
                      <a:r>
                        <a:rPr lang="ru-RU" sz="1400" b="1" baseline="32679" dirty="0" smtClean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2</a:t>
                      </a:r>
                      <a:endParaRPr lang="en-US" sz="1400" b="1" baseline="32679" dirty="0" smtClean="0">
                        <a:solidFill>
                          <a:srgbClr val="FFFFFF"/>
                        </a:solidFill>
                        <a:latin typeface="+mj-lt"/>
                        <a:cs typeface="Trebuchet MS"/>
                      </a:endParaRPr>
                    </a:p>
                    <a:p>
                      <a:pPr marL="421005" indent="-285750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* тариф </a:t>
                      </a:r>
                      <a:r>
                        <a:rPr lang="ru-RU" sz="1400" b="0" baseline="0" dirty="0" smtClean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с учетом доп. камер за счет целевого </a:t>
                      </a:r>
                      <a:r>
                        <a:rPr lang="ru-RU" sz="1400" b="0" baseline="0" dirty="0" smtClean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взноса</a:t>
                      </a:r>
                    </a:p>
                    <a:p>
                      <a:pPr marL="421005" indent="-285750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baseline="0" dirty="0" smtClean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Trebuchet MS"/>
                        </a:rPr>
                        <a:t>** при положительном решении большинства сособственников</a:t>
                      </a:r>
                      <a:endParaRPr lang="ru-RU" sz="1400" b="0" baseline="0" dirty="0">
                        <a:solidFill>
                          <a:srgbClr val="FFFFFF"/>
                        </a:solidFill>
                        <a:latin typeface="+mj-lt"/>
                        <a:ea typeface="+mn-ea"/>
                        <a:cs typeface="Trebuchet MS"/>
                      </a:endParaRPr>
                    </a:p>
                  </a:txBody>
                  <a:tcPr marL="0" marR="0" marT="42424" marB="0"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9" y="535636"/>
            <a:ext cx="2611441" cy="5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784" y="1972868"/>
            <a:ext cx="10692130" cy="5159375"/>
          </a:xfrm>
          <a:custGeom>
            <a:avLst/>
            <a:gdLst/>
            <a:ahLst/>
            <a:cxnLst/>
            <a:rect l="l" t="t" r="r" b="b"/>
            <a:pathLst>
              <a:path w="10692130" h="5159375">
                <a:moveTo>
                  <a:pt x="0" y="5159286"/>
                </a:moveTo>
                <a:lnTo>
                  <a:pt x="10692003" y="5159286"/>
                </a:lnTo>
                <a:lnTo>
                  <a:pt x="10692003" y="0"/>
                </a:lnTo>
                <a:lnTo>
                  <a:pt x="0" y="0"/>
                </a:lnTo>
                <a:lnTo>
                  <a:pt x="0" y="5159286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3059"/>
            <a:ext cx="5075555" cy="448309"/>
          </a:xfrm>
          <a:custGeom>
            <a:avLst/>
            <a:gdLst/>
            <a:ahLst/>
            <a:cxnLst/>
            <a:rect l="l" t="t" r="r" b="b"/>
            <a:pathLst>
              <a:path w="5075555" h="448309">
                <a:moveTo>
                  <a:pt x="5075008" y="0"/>
                </a:moveTo>
                <a:lnTo>
                  <a:pt x="0" y="0"/>
                </a:lnTo>
                <a:lnTo>
                  <a:pt x="0" y="447738"/>
                </a:lnTo>
                <a:lnTo>
                  <a:pt x="4841684" y="447738"/>
                </a:lnTo>
                <a:lnTo>
                  <a:pt x="5075008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927100" y="725322"/>
            <a:ext cx="35274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30" dirty="0"/>
              <a:t>ПЛАТЕЖИ </a:t>
            </a:r>
            <a:r>
              <a:rPr sz="2900" dirty="0"/>
              <a:t>И</a:t>
            </a:r>
            <a:r>
              <a:rPr sz="2900" spc="190" dirty="0"/>
              <a:t> </a:t>
            </a:r>
            <a:r>
              <a:rPr sz="2900" spc="35" dirty="0"/>
              <a:t>ТАРИФЫ</a:t>
            </a:r>
            <a:endParaRPr sz="2900" dirty="0"/>
          </a:p>
        </p:txBody>
      </p:sp>
      <p:graphicFrame>
        <p:nvGraphicFramePr>
          <p:cNvPr id="39" name="objec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379363"/>
              </p:ext>
            </p:extLst>
          </p:nvPr>
        </p:nvGraphicFramePr>
        <p:xfrm>
          <a:off x="234058" y="2807342"/>
          <a:ext cx="5791200" cy="2906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848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500" b="1" spc="3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Размер платы</a:t>
                      </a:r>
                      <a:r>
                        <a:rPr lang="ru-RU" sz="1500" b="1" spc="3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за прочие услуги 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0B91D0"/>
                    </a:solidFill>
                  </a:tcPr>
                </a:tc>
                <a:tc>
                  <a:txBody>
                    <a:bodyPr/>
                    <a:lstStyle/>
                    <a:p>
                      <a:pPr marL="13525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b="1" spc="-65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Тариф</a:t>
                      </a:r>
                      <a:r>
                        <a:rPr lang="ru-RU" sz="1500" b="1" spc="-65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за Л/С в мес.</a:t>
                      </a:r>
                      <a:endParaRPr sz="1275" baseline="32679" dirty="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0B9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95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на оплату холодной воды, горячей воды, отведения сточных вод, электрической энергии, потребляемых при содержании общего имущества многоквартирного дома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9050">
                      <a:solidFill>
                        <a:srgbClr val="0B91D0"/>
                      </a:solidFill>
                      <a:prstDash val="solid"/>
                    </a:lnR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тарифам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ресурсоснабжающих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организаций, утвержденных Комитетом по тарифам СПб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>
                      <a:solidFill>
                        <a:srgbClr val="0B91D0"/>
                      </a:solidFill>
                      <a:prstDash val="solid"/>
                    </a:lnL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9050">
                      <a:solidFill>
                        <a:srgbClr val="0B91D0"/>
                      </a:solidFill>
                      <a:prstDash val="solid"/>
                    </a:lnR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 руб.*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0B91D0"/>
                      </a:solidFill>
                      <a:prstDash val="solid"/>
                    </a:lnL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Телевидение (Антенна)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9050">
                      <a:solidFill>
                        <a:srgbClr val="0B91D0"/>
                      </a:solidFill>
                      <a:prstDash val="solid"/>
                    </a:lnR>
                    <a:lnT w="6350">
                      <a:solidFill>
                        <a:srgbClr val="0B91D0"/>
                      </a:solidFill>
                      <a:prstDash val="solid"/>
                    </a:lnT>
                    <a:lnB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 руб.*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>
                      <a:solidFill>
                        <a:srgbClr val="0B91D0"/>
                      </a:solidFill>
                      <a:prstDash val="solid"/>
                    </a:lnL>
                    <a:lnT w="6350">
                      <a:solidFill>
                        <a:srgbClr val="0B91D0"/>
                      </a:solidFill>
                      <a:prstDash val="solid"/>
                    </a:lnT>
                    <a:lnB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Услуги РЦ (расчетного центра)</a:t>
                      </a:r>
                    </a:p>
                  </a:txBody>
                  <a:tcPr marL="68580" marR="68580" marT="0" marB="0" anchor="b">
                    <a:lnR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B91D0"/>
                      </a:solidFill>
                      <a:prstDash val="solid"/>
                    </a:lnT>
                    <a:lnB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руб. 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>
                      <a:solidFill>
                        <a:srgbClr val="0B91D0"/>
                      </a:solidFill>
                      <a:prstDash val="solid"/>
                    </a:lnT>
                    <a:lnB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08727"/>
                  </a:ext>
                </a:extLst>
              </a:tr>
              <a:tr h="247288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в соответствии с тарифом поставщика услуги связи</a:t>
                      </a:r>
                    </a:p>
                  </a:txBody>
                  <a:tcPr marL="68580" marR="68580" marT="0" marB="0" anchor="b">
                    <a:lnT w="6350">
                      <a:solidFill>
                        <a:srgbClr val="0B91D0"/>
                      </a:solidFill>
                      <a:prstDash val="solid"/>
                    </a:lnT>
                    <a:lnB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96952"/>
                  </a:ext>
                </a:extLst>
              </a:tr>
            </a:tbl>
          </a:graphicData>
        </a:graphic>
      </p:graphicFrame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8" r="24182"/>
          <a:stretch/>
        </p:blipFill>
        <p:spPr>
          <a:xfrm>
            <a:off x="6261100" y="1972868"/>
            <a:ext cx="4432300" cy="5170923"/>
          </a:xfrm>
          <a:prstGeom prst="rect">
            <a:avLst/>
          </a:prstGeom>
        </p:spPr>
      </p:pic>
      <p:sp>
        <p:nvSpPr>
          <p:cNvPr id="45" name="object 38"/>
          <p:cNvSpPr txBox="1"/>
          <p:nvPr/>
        </p:nvSpPr>
        <p:spPr>
          <a:xfrm>
            <a:off x="1174048" y="2219095"/>
            <a:ext cx="400494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60" dirty="0">
                <a:solidFill>
                  <a:srgbClr val="231F20"/>
                </a:solidFill>
                <a:latin typeface="Calibri"/>
                <a:cs typeface="Calibri"/>
              </a:rPr>
              <a:t>ОБСЛУЖИВАНИЕ</a:t>
            </a:r>
            <a:r>
              <a:rPr sz="2900" b="1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900" b="1" spc="55" dirty="0">
                <a:solidFill>
                  <a:srgbClr val="231F20"/>
                </a:solidFill>
                <a:latin typeface="Calibri"/>
                <a:cs typeface="Calibri"/>
              </a:rPr>
              <a:t>ДОМА</a:t>
            </a:r>
            <a:endParaRPr sz="2900" dirty="0">
              <a:latin typeface="Calibri"/>
              <a:cs typeface="Calibri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9" y="535636"/>
            <a:ext cx="2611441" cy="5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" y="1952625"/>
            <a:ext cx="10692130" cy="5159375"/>
          </a:xfrm>
          <a:custGeom>
            <a:avLst/>
            <a:gdLst/>
            <a:ahLst/>
            <a:cxnLst/>
            <a:rect l="l" t="t" r="r" b="b"/>
            <a:pathLst>
              <a:path w="10692130" h="5159375">
                <a:moveTo>
                  <a:pt x="0" y="5159298"/>
                </a:moveTo>
                <a:lnTo>
                  <a:pt x="10692003" y="5159298"/>
                </a:lnTo>
                <a:lnTo>
                  <a:pt x="10692003" y="0"/>
                </a:lnTo>
                <a:lnTo>
                  <a:pt x="0" y="0"/>
                </a:lnTo>
                <a:lnTo>
                  <a:pt x="0" y="515929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1" y="704071"/>
            <a:ext cx="6183630" cy="546182"/>
          </a:xfrm>
          <a:custGeom>
            <a:avLst/>
            <a:gdLst/>
            <a:ahLst/>
            <a:cxnLst/>
            <a:rect l="l" t="t" r="r" b="b"/>
            <a:pathLst>
              <a:path w="5075555" h="448309">
                <a:moveTo>
                  <a:pt x="5075008" y="0"/>
                </a:moveTo>
                <a:lnTo>
                  <a:pt x="0" y="0"/>
                </a:lnTo>
                <a:lnTo>
                  <a:pt x="0" y="447751"/>
                </a:lnTo>
                <a:lnTo>
                  <a:pt x="4841684" y="447751"/>
                </a:lnTo>
                <a:lnTo>
                  <a:pt x="5075008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698500" y="742268"/>
            <a:ext cx="5830229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900" spc="30" dirty="0" smtClean="0"/>
              <a:t>ДОПОЛНИТЕЛЬНЫЙ КОМФОРТ</a:t>
            </a:r>
            <a:endParaRPr sz="2900" dirty="0"/>
          </a:p>
        </p:txBody>
      </p:sp>
      <p:sp>
        <p:nvSpPr>
          <p:cNvPr id="37" name="object 37"/>
          <p:cNvSpPr txBox="1"/>
          <p:nvPr/>
        </p:nvSpPr>
        <p:spPr>
          <a:xfrm>
            <a:off x="524586" y="2030412"/>
            <a:ext cx="65424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900" dirty="0" smtClean="0">
                <a:latin typeface="Calibri"/>
                <a:cs typeface="Calibri"/>
              </a:rPr>
              <a:t>Единовременный целевой сбор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037658" y="3665143"/>
            <a:ext cx="3564890" cy="2328545"/>
          </a:xfrm>
          <a:custGeom>
            <a:avLst/>
            <a:gdLst/>
            <a:ahLst/>
            <a:cxnLst/>
            <a:rect l="l" t="t" r="r" b="b"/>
            <a:pathLst>
              <a:path w="3564890" h="2328545">
                <a:moveTo>
                  <a:pt x="3564369" y="2328329"/>
                </a:moveTo>
                <a:lnTo>
                  <a:pt x="0" y="2328329"/>
                </a:lnTo>
                <a:lnTo>
                  <a:pt x="0" y="0"/>
                </a:lnTo>
                <a:lnTo>
                  <a:pt x="3564369" y="0"/>
                </a:lnTo>
                <a:lnTo>
                  <a:pt x="3564369" y="2328329"/>
                </a:lnTo>
                <a:close/>
              </a:path>
            </a:pathLst>
          </a:custGeom>
          <a:solidFill>
            <a:srgbClr val="E6E7E8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23408"/>
              </p:ext>
            </p:extLst>
          </p:nvPr>
        </p:nvGraphicFramePr>
        <p:xfrm>
          <a:off x="528929" y="2487320"/>
          <a:ext cx="9189149" cy="4527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5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5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5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работ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59054" marB="0">
                    <a:solidFill>
                      <a:srgbClr val="0B91D0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lang="ru-RU" sz="1500" b="1" spc="-20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руб./кв. м </a:t>
                      </a:r>
                      <a:endParaRPr sz="1275" baseline="32679" dirty="0">
                        <a:latin typeface="Trebuchet MS"/>
                        <a:cs typeface="Trebuchet MS"/>
                      </a:endParaRPr>
                    </a:p>
                  </a:txBody>
                  <a:tcPr marL="0" marR="0" marT="59054" marB="0">
                    <a:solidFill>
                      <a:srgbClr val="0B9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82">
                <a:tc>
                  <a:txBody>
                    <a:bodyPr/>
                    <a:lstStyle/>
                    <a:p>
                      <a:pPr marL="108585" algn="l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 дополнительной системы видеонаблюдения в лифтовых кабинах, 13 камер 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TRASSIR TR-D2S5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разрешение 2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Мп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x1080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ИК-подсветка, защита от влаги и пыли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sz="1500" spc="0" baseline="0" dirty="0">
                        <a:solidFill>
                          <a:schemeClr val="tx1"/>
                        </a:solidFill>
                        <a:latin typeface="+mj-lt"/>
                        <a:cs typeface="Arial Narrow"/>
                      </a:endParaRPr>
                    </a:p>
                  </a:txBody>
                  <a:tcPr marL="0" marR="0" marT="147955" marB="0" anchor="ctr">
                    <a:lnR w="19050">
                      <a:solidFill>
                        <a:srgbClr val="0B91D0"/>
                      </a:solidFill>
                      <a:prstDash val="solid"/>
                    </a:lnR>
                    <a:lnB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800" spc="0" baseline="0" dirty="0" smtClean="0">
                          <a:latin typeface="+mj-lt"/>
                          <a:cs typeface="Arial Narrow"/>
                        </a:rPr>
                        <a:t>15,84</a:t>
                      </a:r>
                      <a:endParaRPr sz="1800" spc="0" baseline="0" dirty="0">
                        <a:latin typeface="+mj-lt"/>
                        <a:cs typeface="Arial Narrow"/>
                      </a:endParaRPr>
                    </a:p>
                  </a:txBody>
                  <a:tcPr marL="0" marR="0" marT="147955" marB="0" anchor="ctr">
                    <a:lnL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Установка защитных ограждений в местах прохода на кровлю, технические этажи; обшивка лифтов; ящики для ртутьсодержащих ламп; изготовление технической документации, включая паспорт фасада; монтаж тревожной кнопки; оборудование диспетчерской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>
                      <a:solidFill>
                        <a:srgbClr val="0B91D0"/>
                      </a:solidFill>
                      <a:prstDash val="solid"/>
                    </a:lnR>
                    <a:lnT w="6350">
                      <a:solidFill>
                        <a:srgbClr val="0B91D0"/>
                      </a:solidFill>
                      <a:prstDash val="soli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lang="ru-RU" sz="1800" spc="0" baseline="0" dirty="0" smtClean="0">
                          <a:latin typeface="+mj-lt"/>
                          <a:cs typeface="Arial Narrow"/>
                        </a:rPr>
                        <a:t>18,11</a:t>
                      </a:r>
                      <a:endParaRPr sz="1800" spc="0" baseline="0" dirty="0">
                        <a:latin typeface="+mj-lt"/>
                        <a:cs typeface="Arial Narrow"/>
                      </a:endParaRPr>
                    </a:p>
                  </a:txBody>
                  <a:tcPr marL="0" marR="0" marT="59054" marB="0" anchor="ctr">
                    <a:lnL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782">
                <a:tc>
                  <a:txBody>
                    <a:bodyPr/>
                    <a:lstStyle/>
                    <a:p>
                      <a:pPr marL="107950" marR="341630" algn="l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и установка ограждений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придомовой территории (установка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противопарковочных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столбиков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sz="1500" spc="0" baseline="0" dirty="0">
                        <a:latin typeface="+mj-lt"/>
                        <a:cs typeface="Arial Narrow"/>
                      </a:endParaRPr>
                    </a:p>
                  </a:txBody>
                  <a:tcPr marL="0" marR="0" marT="71120" marB="0" anchor="ctr">
                    <a:lnR w="19050">
                      <a:solidFill>
                        <a:srgbClr val="0B91D0"/>
                      </a:solidFill>
                      <a:prstDash val="solid"/>
                    </a:lnR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spc="0" baseline="0" dirty="0" smtClean="0">
                          <a:solidFill>
                            <a:srgbClr val="231F20"/>
                          </a:solidFill>
                          <a:latin typeface="+mj-lt"/>
                          <a:cs typeface="Arial Narrow"/>
                        </a:rPr>
                        <a:t>10,59</a:t>
                      </a:r>
                      <a:endParaRPr sz="1800" spc="0" baseline="0" dirty="0">
                        <a:latin typeface="+mj-lt"/>
                        <a:cs typeface="Arial Narrow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782">
                <a:tc>
                  <a:txBody>
                    <a:bodyPr/>
                    <a:lstStyle/>
                    <a:p>
                      <a:pPr marL="107950" marR="341630" algn="l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 и вывоз КГО (крупногабаритные отходы) – на период заселения только для квартир без отделки</a:t>
                      </a:r>
                      <a:endParaRPr sz="1500" spc="0" baseline="0" dirty="0">
                        <a:latin typeface="+mj-lt"/>
                        <a:cs typeface="Arial Narrow"/>
                      </a:endParaRPr>
                    </a:p>
                  </a:txBody>
                  <a:tcPr marL="0" marR="0" marT="71120" marB="0" anchor="ctr">
                    <a:lnR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B91D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spc="0" baseline="0" dirty="0" smtClean="0">
                          <a:solidFill>
                            <a:srgbClr val="231F20"/>
                          </a:solidFill>
                          <a:latin typeface="+mj-lt"/>
                          <a:cs typeface="Arial Narrow"/>
                        </a:rPr>
                        <a:t>30,00 </a:t>
                      </a:r>
                      <a:endParaRPr sz="1800" spc="0" baseline="0" dirty="0">
                        <a:latin typeface="+mj-lt"/>
                        <a:cs typeface="Arial Narrow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197009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spc="0" baseline="0" dirty="0">
                          <a:solidFill>
                            <a:srgbClr val="FFFFFF"/>
                          </a:solidFill>
                          <a:latin typeface="+mj-lt"/>
                          <a:cs typeface="Arial Narrow"/>
                        </a:rPr>
                        <a:t>ИТОГО:</a:t>
                      </a:r>
                      <a:endParaRPr sz="1500" spc="0" baseline="0" dirty="0">
                        <a:latin typeface="+mj-lt"/>
                        <a:cs typeface="Arial Narrow"/>
                      </a:endParaRPr>
                    </a:p>
                  </a:txBody>
                  <a:tcPr marL="0" marR="0" marT="46355" marB="0"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91D0"/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800" spc="0" baseline="0" dirty="0" smtClean="0">
                          <a:solidFill>
                            <a:srgbClr val="FFFFFF"/>
                          </a:solidFill>
                          <a:latin typeface="+mj-lt"/>
                          <a:cs typeface="Arial Narrow"/>
                        </a:rPr>
                        <a:t>75,54</a:t>
                      </a:r>
                      <a:endParaRPr sz="1800" spc="0" baseline="0" dirty="0">
                        <a:latin typeface="+mj-lt"/>
                        <a:cs typeface="Arial Narrow"/>
                      </a:endParaRPr>
                    </a:p>
                  </a:txBody>
                  <a:tcPr marL="0" marR="0" marT="46355" marB="0">
                    <a:lnT w="6350" cap="flat" cmpd="sng" algn="ctr">
                      <a:solidFill>
                        <a:srgbClr val="0B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9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9" y="535636"/>
            <a:ext cx="2611441" cy="5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99360"/>
            <a:ext cx="5075555" cy="448309"/>
          </a:xfrm>
          <a:custGeom>
            <a:avLst/>
            <a:gdLst/>
            <a:ahLst/>
            <a:cxnLst/>
            <a:rect l="l" t="t" r="r" b="b"/>
            <a:pathLst>
              <a:path w="5075555" h="448309">
                <a:moveTo>
                  <a:pt x="5075008" y="0"/>
                </a:moveTo>
                <a:lnTo>
                  <a:pt x="0" y="0"/>
                </a:lnTo>
                <a:lnTo>
                  <a:pt x="0" y="447738"/>
                </a:lnTo>
                <a:lnTo>
                  <a:pt x="4841684" y="447738"/>
                </a:lnTo>
                <a:lnTo>
                  <a:pt x="5075008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774064" y="680310"/>
            <a:ext cx="35274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30" dirty="0"/>
              <a:t>ПЛАТЕЖИ </a:t>
            </a:r>
            <a:r>
              <a:rPr sz="2900" dirty="0"/>
              <a:t>И</a:t>
            </a:r>
            <a:r>
              <a:rPr sz="2900" spc="190" dirty="0"/>
              <a:t> </a:t>
            </a:r>
            <a:r>
              <a:rPr sz="2900" spc="35" dirty="0"/>
              <a:t>ТАРИФЫ</a:t>
            </a:r>
            <a:endParaRPr sz="2900" dirty="0"/>
          </a:p>
        </p:txBody>
      </p:sp>
      <p:sp>
        <p:nvSpPr>
          <p:cNvPr id="38" name="object 38"/>
          <p:cNvSpPr txBox="1"/>
          <p:nvPr/>
        </p:nvSpPr>
        <p:spPr>
          <a:xfrm>
            <a:off x="244965" y="1345949"/>
            <a:ext cx="100547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cs typeface="Calibri"/>
              </a:rPr>
              <a:t>Калькуляция ежемесячных затрат на обслуживание МКД </a:t>
            </a:r>
            <a:r>
              <a:rPr lang="ru-RU" dirty="0" smtClean="0">
                <a:cs typeface="Calibri"/>
              </a:rPr>
              <a:t>(обслуживаемая площадь 33</a:t>
            </a:r>
            <a:r>
              <a:rPr lang="en-US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045,4) 1 часть</a:t>
            </a:r>
            <a:endParaRPr dirty="0">
              <a:latin typeface="Calibri"/>
              <a:cs typeface="Calibri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026437"/>
              </p:ext>
            </p:extLst>
          </p:nvPr>
        </p:nvGraphicFramePr>
        <p:xfrm>
          <a:off x="241300" y="1680784"/>
          <a:ext cx="10210800" cy="5799058"/>
        </p:xfrm>
        <a:graphic>
          <a:graphicData uri="http://schemas.openxmlformats.org/drawingml/2006/table">
            <a:tbl>
              <a:tblPr/>
              <a:tblGrid>
                <a:gridCol w="1361440">
                  <a:extLst>
                    <a:ext uri="{9D8B030D-6E8A-4147-A177-3AD203B41FA5}">
                      <a16:colId xmlns:a16="http://schemas.microsoft.com/office/drawing/2014/main" val="1336326632"/>
                    </a:ext>
                  </a:extLst>
                </a:gridCol>
                <a:gridCol w="1268615">
                  <a:extLst>
                    <a:ext uri="{9D8B030D-6E8A-4147-A177-3AD203B41FA5}">
                      <a16:colId xmlns:a16="http://schemas.microsoft.com/office/drawing/2014/main" val="3660353048"/>
                    </a:ext>
                  </a:extLst>
                </a:gridCol>
                <a:gridCol w="1408545">
                  <a:extLst>
                    <a:ext uri="{9D8B030D-6E8A-4147-A177-3AD203B41FA5}">
                      <a16:colId xmlns:a16="http://schemas.microsoft.com/office/drawing/2014/main" val="1991172501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4039055203"/>
                    </a:ext>
                  </a:extLst>
                </a:gridCol>
              </a:tblGrid>
              <a:tr h="5855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</a:t>
                      </a:r>
                      <a:r>
                        <a:rPr lang="ru-RU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тарифа/</a:t>
                      </a:r>
                    </a:p>
                    <a:p>
                      <a:pPr algn="l" fontAlgn="ctr"/>
                      <a:r>
                        <a:rPr lang="ru-RU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размер тарифа, руб./</a:t>
                      </a:r>
                      <a:r>
                        <a:rPr lang="ru-RU" sz="95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кв.м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Ежемесячные затраты </a:t>
                      </a:r>
                    </a:p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 статье в квитанции, руб.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Детализация ежемесячных затрат </a:t>
                      </a:r>
                    </a:p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 обслуживание, руб.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Расшифровка затрат, которые входят в статью начислений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01066"/>
                  </a:ext>
                </a:extLst>
              </a:tr>
              <a:tr h="192592">
                <a:tc rowSpan="15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Содержание 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МКД/</a:t>
                      </a:r>
                      <a:b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12,87</a:t>
                      </a:r>
                    </a:p>
                    <a:p>
                      <a:pPr algn="l" fontAlgn="ctr"/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425 294,29</a:t>
                      </a:r>
                      <a:endParaRPr lang="ru-RU" sz="9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Дератизация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059404"/>
                  </a:ext>
                </a:extLst>
              </a:tr>
              <a:tr h="221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Аренда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ковров в парадные 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0098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26 727,0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Обязательное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аварийное обслуживание 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063197"/>
                  </a:ext>
                </a:extLst>
              </a:tr>
              <a:tr h="232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44 250,0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Уборка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вывоз снега в зимний период + обязательный договор с плавильным цехом - 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накопительно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220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7 800,0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Обслуживание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насосных станций 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926449"/>
                  </a:ext>
                </a:extLst>
              </a:tr>
              <a:tr h="294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243 313,7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Заработная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плата управляющего, мастера, техника, сантехников, электриков, плотников (в % соотношении от площади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обслуживаемых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объектов) + налоги, ФСС, ПФР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Затраты</a:t>
                      </a:r>
                      <a:r>
                        <a:rPr lang="ru-RU" sz="9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обучение сотрудников, обязательные аттестации и допуски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02565"/>
                  </a:ext>
                </a:extLst>
              </a:tr>
              <a:tr h="294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92 203,59</a:t>
                      </a:r>
                      <a:endParaRPr lang="ru-RU" sz="9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Выполнение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перечня услуг в рамках содержания МКД в соответствии с требованиями законодательства, в том числе: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740337"/>
                  </a:ext>
                </a:extLst>
              </a:tr>
              <a:tr h="148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Замена ламп, дверных ручек, доводчиков, стёкол и пр.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5072"/>
                  </a:ext>
                </a:extLst>
              </a:tr>
              <a:tr h="148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Мелкий ремонт / замена деталей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68725"/>
                  </a:ext>
                </a:extLst>
              </a:tr>
              <a:tr h="294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Обслуживание инженерных сетей и оборудования - ГВС, ХВС/водоотведение, электроснабжение, теплоснабжение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работы)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61746"/>
                  </a:ext>
                </a:extLst>
              </a:tr>
              <a:tr h="148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ЗИП на случай устранения аварийного выхода из строя оборудования (материалы)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74372"/>
                  </a:ext>
                </a:extLst>
              </a:tr>
              <a:tr h="439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Покупка расходных материалов и инструмента для поддерживающего ремонта конструктивных элементов дома: МОП - полы, стены, потолки, пожарные лестницы, переходные балконы, лифт холлы, почтовые ящики, двери, окна (фурнитура), козырьки, 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окрытия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пр.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119664"/>
                  </a:ext>
                </a:extLst>
              </a:tr>
              <a:tr h="148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на доставку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89416"/>
                  </a:ext>
                </a:extLst>
              </a:tr>
              <a:tr h="148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 для ликвидации внештатных ситуаций 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24164"/>
                  </a:ext>
                </a:extLst>
              </a:tr>
              <a:tr h="148572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РКО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37178"/>
                  </a:ext>
                </a:extLst>
              </a:tr>
              <a:tr h="148572">
                <a:tc row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Содержание придомовой 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территории/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4,81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158 948,37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128 700,00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Уборка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придомовой территории 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237955"/>
                  </a:ext>
                </a:extLst>
              </a:tr>
              <a:tr h="585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30 248,37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 на расходные материалы: закупка 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пескосоляных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смесей - зимний период, инструмента, триммеров, грунта, песка, сезонных 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саженцов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подсев газонов, предсезонное обслуживание 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МАФов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ремонт и замена элементов оборудования детской площадки (пропорционально площади дома)</a:t>
                      </a:r>
                      <a:b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РКО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472032"/>
                  </a:ext>
                </a:extLst>
              </a:tr>
              <a:tr h="148572">
                <a:tc rowSpan="3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Обслуживание лифтов, подъемников 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для инвалидов/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91 205,30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72 465,00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Обслуживание лифтов и подъемников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709502"/>
                  </a:ext>
                </a:extLst>
              </a:tr>
              <a:tr h="294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4 395,83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000"/>
                        </a:lnSpc>
                      </a:pP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Освидетельствование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страхование лифтов (1 раз в год) 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02081"/>
                  </a:ext>
                </a:extLst>
              </a:tr>
              <a:tr h="294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14 344,47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  <a:r>
                        <a:rPr lang="ru-RU" sz="9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персонала ответственного  за эксплуатацию лифтового оборудования</a:t>
                      </a:r>
                      <a:b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 на приобретение расходных материалов и проведение работ в случае неисправностей </a:t>
                      </a:r>
                      <a:b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РКО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84310"/>
                  </a:ext>
                </a:extLst>
              </a:tr>
              <a:tr h="14857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Обслуживание 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тревожной кнопки/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6 609,08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5 500,00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Обслуживание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тревожной кнопки 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69787"/>
                  </a:ext>
                </a:extLst>
              </a:tr>
              <a:tr h="294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1 109,08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Резерв на приобретение расходных материалов и проведение работ в случае неисправностей </a:t>
                      </a:r>
                      <a:b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РКО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249692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9" y="535636"/>
            <a:ext cx="2611441" cy="5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7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99360"/>
            <a:ext cx="5075555" cy="448309"/>
          </a:xfrm>
          <a:custGeom>
            <a:avLst/>
            <a:gdLst/>
            <a:ahLst/>
            <a:cxnLst/>
            <a:rect l="l" t="t" r="r" b="b"/>
            <a:pathLst>
              <a:path w="5075555" h="448309">
                <a:moveTo>
                  <a:pt x="5075008" y="0"/>
                </a:moveTo>
                <a:lnTo>
                  <a:pt x="0" y="0"/>
                </a:lnTo>
                <a:lnTo>
                  <a:pt x="0" y="447738"/>
                </a:lnTo>
                <a:lnTo>
                  <a:pt x="4841684" y="447738"/>
                </a:lnTo>
                <a:lnTo>
                  <a:pt x="5075008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622300" y="680310"/>
            <a:ext cx="35274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30" dirty="0"/>
              <a:t>ПЛАТЕЖИ </a:t>
            </a:r>
            <a:r>
              <a:rPr sz="2900" dirty="0"/>
              <a:t>И</a:t>
            </a:r>
            <a:r>
              <a:rPr sz="2900" spc="190" dirty="0"/>
              <a:t> </a:t>
            </a:r>
            <a:r>
              <a:rPr sz="2900" spc="35" dirty="0"/>
              <a:t>ТАРИФЫ</a:t>
            </a:r>
            <a:endParaRPr sz="2900" dirty="0"/>
          </a:p>
        </p:txBody>
      </p:sp>
      <p:sp>
        <p:nvSpPr>
          <p:cNvPr id="38" name="object 38"/>
          <p:cNvSpPr txBox="1"/>
          <p:nvPr/>
        </p:nvSpPr>
        <p:spPr>
          <a:xfrm>
            <a:off x="244965" y="1345949"/>
            <a:ext cx="99785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cs typeface="Calibri"/>
              </a:rPr>
              <a:t>Калькуляция ежемесячных затрат на обслуживание МКД </a:t>
            </a:r>
            <a:r>
              <a:rPr lang="ru-RU" dirty="0" smtClean="0">
                <a:cs typeface="Calibri"/>
              </a:rPr>
              <a:t>(обслуживаемая площадь </a:t>
            </a:r>
            <a:r>
              <a:rPr lang="ru-RU" dirty="0">
                <a:cs typeface="Calibri"/>
              </a:rPr>
              <a:t>33 </a:t>
            </a:r>
            <a:r>
              <a:rPr lang="ru-RU" dirty="0" smtClean="0">
                <a:cs typeface="Calibri"/>
              </a:rPr>
              <a:t>045,4) 2 часть</a:t>
            </a:r>
            <a:endParaRPr dirty="0">
              <a:latin typeface="Calibri"/>
              <a:cs typeface="Calibri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04044"/>
              </p:ext>
            </p:extLst>
          </p:nvPr>
        </p:nvGraphicFramePr>
        <p:xfrm>
          <a:off x="244965" y="1724022"/>
          <a:ext cx="10130934" cy="5655490"/>
        </p:xfrm>
        <a:graphic>
          <a:graphicData uri="http://schemas.openxmlformats.org/drawingml/2006/table">
            <a:tbl>
              <a:tblPr/>
              <a:tblGrid>
                <a:gridCol w="1825135">
                  <a:extLst>
                    <a:ext uri="{9D8B030D-6E8A-4147-A177-3AD203B41FA5}">
                      <a16:colId xmlns:a16="http://schemas.microsoft.com/office/drawing/2014/main" val="133632663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66035304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991172501"/>
                    </a:ext>
                  </a:extLst>
                </a:gridCol>
                <a:gridCol w="5791199">
                  <a:extLst>
                    <a:ext uri="{9D8B030D-6E8A-4147-A177-3AD203B41FA5}">
                      <a16:colId xmlns:a16="http://schemas.microsoft.com/office/drawing/2014/main" val="4039055203"/>
                    </a:ext>
                  </a:extLst>
                </a:gridCol>
              </a:tblGrid>
              <a:tr h="611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Наименование тарифа/</a:t>
                      </a:r>
                    </a:p>
                    <a:p>
                      <a:pPr algn="l" fontAlgn="ctr"/>
                      <a:r>
                        <a:rPr lang="ru-RU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размер тарифа, руб./</a:t>
                      </a:r>
                      <a:r>
                        <a:rPr lang="ru-RU" sz="95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кв.м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Ежемесячные затраты </a:t>
                      </a:r>
                    </a:p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 статье в квитанции, руб.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Детализация ежемесячных затрат </a:t>
                      </a:r>
                    </a:p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 обслуживание, руб.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Расшифровка затрат, которые входят в статью начислений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01066"/>
                  </a:ext>
                </a:extLst>
              </a:tr>
              <a:tr h="155250">
                <a:tc row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Обслуживание АППЗ/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15 531,34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13 218,17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Обслуживание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АППЗ 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76891"/>
                  </a:ext>
                </a:extLst>
              </a:tr>
              <a:tr h="307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2 313,17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 на приобретение расходных материалов и проведение работ в случае неисправностей </a:t>
                      </a:r>
                      <a:b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РКО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92979"/>
                  </a:ext>
                </a:extLst>
              </a:tr>
              <a:tr h="155250">
                <a:tc rowSpan="3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Обслуживание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ПЗУ, видео</a:t>
                      </a:r>
                      <a:b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учетом доп. камер за счет 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целевого взноса)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/0,92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30 401,77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17 514,07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Обслуживание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ПЗУ 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08992"/>
                  </a:ext>
                </a:extLst>
              </a:tr>
              <a:tr h="15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ru-RU" sz="9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450,0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Обслуживание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видеонаблюдения 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86926"/>
                  </a:ext>
                </a:extLst>
              </a:tr>
              <a:tr h="307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4 437,70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 на приобретение расходных материалов и проведение работ в случае неисправностей </a:t>
                      </a:r>
                      <a:b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РКО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754041"/>
                  </a:ext>
                </a:extLst>
              </a:tr>
              <a:tr h="155250">
                <a:tc row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Обслуживание ОПУ/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15 861,79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13 600,00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Обслуживание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ИТП 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72773"/>
                  </a:ext>
                </a:extLst>
              </a:tr>
              <a:tr h="307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2 261,79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 на приобретение расходных материалов и проведение работ в случае неисправностей </a:t>
                      </a:r>
                      <a:b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РКО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4466"/>
                  </a:ext>
                </a:extLst>
              </a:tr>
              <a:tr h="272076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Управление МКД/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6,45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213 142,83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213 142,83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Административно-управленческие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управляющей организации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328794"/>
                  </a:ext>
                </a:extLst>
              </a:tr>
              <a:tr h="307298">
                <a:tc row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Диспетчеризация/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112 354,36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6 156,0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Договор на ОДС (объеденная диспетчерская служба)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39289"/>
                  </a:ext>
                </a:extLst>
              </a:tr>
              <a:tr h="15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106 198,36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- Фонд оплаты труда (заработная плата диспетчеров + налог, амортизация оборудования и мебели,  телефонная связь, канцелярия)</a:t>
                      </a:r>
                    </a:p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программное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"КВАДО - диспетчер" 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РКО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43148"/>
                  </a:ext>
                </a:extLst>
              </a:tr>
              <a:tr h="294480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Сбор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вывоз 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ТБО/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5,13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169 522,90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169 522,90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Установлен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Комитетом по тарифам СПб 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221568"/>
                  </a:ext>
                </a:extLst>
              </a:tr>
              <a:tr h="155250">
                <a:tc row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Мытье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фасада и остекления 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 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 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 (при решении большинства </a:t>
                      </a:r>
                      <a:r>
                        <a:rPr lang="ru-RU" sz="9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собстенников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)/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71 378,06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r>
                        <a:rPr lang="ru-RU" sz="9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583,23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КП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исполнителя работ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руб./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кв.м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общей площади помещения 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40086"/>
                  </a:ext>
                </a:extLst>
              </a:tr>
              <a:tr h="368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10 794,83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на удорожание</a:t>
                      </a:r>
                      <a:b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РКО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831994"/>
                  </a:ext>
                </a:extLst>
              </a:tr>
              <a:tr h="307298">
                <a:tc row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Уборка МОП/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4,58</a:t>
                      </a:r>
                    </a:p>
                    <a:p>
                      <a:pPr algn="l" fontAlgn="ctr"/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151 347,94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128 700,00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Влажная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сухая уборка мест общего пользования (лестничные клетки, рекреации, холлы) - по договору с обслуживающей организацией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(транзит)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42105"/>
                  </a:ext>
                </a:extLst>
              </a:tr>
              <a:tr h="307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22 647,94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Расходные материалы: закупка инвентаря, моющих средств и пр.</a:t>
                      </a:r>
                      <a:b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РКО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1144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Текущий ремонт/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6,31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208 516,47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208 516,47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Накопительная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статья.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Размер платы</a:t>
                      </a:r>
                      <a:r>
                        <a:rPr lang="ru-RU" sz="9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становлен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Комитетом по тарифам СПб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29921"/>
                  </a:ext>
                </a:extLst>
              </a:tr>
              <a:tr h="245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ru-RU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Итого/48,38 (50,54 – с мытьем фасада и </a:t>
                      </a:r>
                      <a:r>
                        <a:rPr lang="ru-RU" sz="95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остеления</a:t>
                      </a:r>
                      <a:r>
                        <a:rPr lang="ru-RU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1 670</a:t>
                      </a:r>
                      <a:r>
                        <a:rPr lang="ru-RU" sz="95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114,50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1 670</a:t>
                      </a:r>
                      <a:r>
                        <a:rPr lang="ru-RU" sz="95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114,50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1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9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69814"/>
                  </a:ext>
                </a:extLst>
              </a:tr>
              <a:tr h="459347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Услуги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РЦ 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с </a:t>
                      </a:r>
                      <a:r>
                        <a:rPr lang="ru-RU" sz="9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лиц.счета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  <a:p>
                      <a:pPr algn="l" fontAlgn="ctr"/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12 525,00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ru-RU" sz="9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525,00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Формирование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выпуск платежных документов</a:t>
                      </a:r>
                    </a:p>
                  </a:txBody>
                  <a:tcPr marL="3049" marR="3049" marT="304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249021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9" y="535636"/>
            <a:ext cx="2611441" cy="5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1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2970"/>
            <a:ext cx="10692130" cy="5159375"/>
          </a:xfrm>
          <a:custGeom>
            <a:avLst/>
            <a:gdLst/>
            <a:ahLst/>
            <a:cxnLst/>
            <a:rect l="l" t="t" r="r" b="b"/>
            <a:pathLst>
              <a:path w="10692130" h="5159375">
                <a:moveTo>
                  <a:pt x="0" y="5159273"/>
                </a:moveTo>
                <a:lnTo>
                  <a:pt x="10692003" y="5159273"/>
                </a:lnTo>
                <a:lnTo>
                  <a:pt x="10692003" y="0"/>
                </a:lnTo>
                <a:lnTo>
                  <a:pt x="0" y="0"/>
                </a:lnTo>
                <a:lnTo>
                  <a:pt x="0" y="5159273"/>
                </a:lnTo>
                <a:close/>
              </a:path>
            </a:pathLst>
          </a:custGeom>
          <a:solidFill>
            <a:srgbClr val="0B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74047" y="3257622"/>
            <a:ext cx="5087053" cy="363176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690880">
              <a:lnSpc>
                <a:spcPts val="2100"/>
              </a:lnSpc>
              <a:spcBef>
                <a:spcPts val="219"/>
              </a:spcBef>
            </a:pPr>
            <a:r>
              <a:rPr lang="ru-RU" b="1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Мы предлагаем широкий спектр </a:t>
            </a:r>
            <a:r>
              <a:rPr lang="ru-RU" b="1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</a:br>
            <a:r>
              <a:rPr lang="ru-RU" b="1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собственных </a:t>
            </a:r>
            <a:r>
              <a:rPr lang="ru-RU" b="1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дополнительных сервисов </a:t>
            </a:r>
            <a:r>
              <a:rPr lang="ru-RU" b="1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</a:br>
            <a:r>
              <a:rPr lang="ru-RU" b="1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и </a:t>
            </a:r>
            <a:r>
              <a:rPr lang="ru-RU" b="1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партнерских </a:t>
            </a:r>
            <a:r>
              <a:rPr lang="ru-RU" b="1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услуг</a:t>
            </a:r>
            <a:r>
              <a:rPr lang="en-US" b="1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с выгодными скидками – до 30%.</a:t>
            </a:r>
            <a:endParaRPr lang="ru-RU" b="1" dirty="0">
              <a:solidFill>
                <a:srgbClr val="FFFFFF"/>
              </a:solidFill>
              <a:latin typeface="Myriad Pro" panose="020B0503030403020204" pitchFamily="34" charset="0"/>
              <a:cs typeface="Trebuchet MS"/>
            </a:endParaRPr>
          </a:p>
          <a:p>
            <a:pPr marL="12700" marR="690880">
              <a:lnSpc>
                <a:spcPts val="2100"/>
              </a:lnSpc>
              <a:spcBef>
                <a:spcPts val="219"/>
              </a:spcBef>
            </a:pPr>
            <a:endParaRPr lang="ru-RU" b="1" dirty="0">
              <a:solidFill>
                <a:srgbClr val="FFFFFF"/>
              </a:solidFill>
              <a:latin typeface="Myriad Pro" panose="020B0503030403020204" pitchFamily="34" charset="0"/>
              <a:cs typeface="Trebuchet MS"/>
            </a:endParaRPr>
          </a:p>
          <a:p>
            <a:pPr marL="12700" marR="690880">
              <a:lnSpc>
                <a:spcPts val="2100"/>
              </a:lnSpc>
              <a:spcBef>
                <a:spcPts val="219"/>
              </a:spcBef>
            </a:pPr>
            <a:r>
              <a:rPr lang="ru-RU" sz="15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Наши специалисты помогут </a:t>
            </a:r>
            <a: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оперативно</a:t>
            </a:r>
            <a:r>
              <a:rPr lang="en-US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 </a:t>
            </a:r>
            <a: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решить </a:t>
            </a:r>
            <a:b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</a:br>
            <a: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бытовые </a:t>
            </a:r>
            <a:r>
              <a:rPr lang="ru-RU" sz="15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вопросы любого уровня сложности. </a:t>
            </a:r>
            <a: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/>
            </a:r>
            <a:b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</a:br>
            <a: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Мы </a:t>
            </a:r>
            <a:r>
              <a:rPr lang="ru-RU" sz="15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гарантируем </a:t>
            </a:r>
            <a: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высокое</a:t>
            </a:r>
            <a:r>
              <a:rPr lang="en-US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 </a:t>
            </a:r>
            <a: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качество </a:t>
            </a:r>
            <a:r>
              <a:rPr lang="ru-RU" sz="15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выполнения </a:t>
            </a:r>
            <a: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/>
            </a:r>
            <a:b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</a:br>
            <a: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всех видов </a:t>
            </a:r>
            <a:r>
              <a:rPr lang="ru-RU" sz="15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работ, оптимальное соотношение </a:t>
            </a:r>
            <a: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/>
            </a:r>
            <a:b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</a:br>
            <a: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цены и </a:t>
            </a:r>
            <a:r>
              <a:rPr lang="ru-RU" sz="15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к</a:t>
            </a:r>
            <a:r>
              <a:rPr lang="ru-RU" sz="1500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ачества</a:t>
            </a:r>
            <a:r>
              <a:rPr lang="ru-RU" sz="1500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. </a:t>
            </a:r>
            <a:endParaRPr lang="en-US" sz="1500" dirty="0" smtClean="0">
              <a:solidFill>
                <a:srgbClr val="FFFFFF"/>
              </a:solidFill>
              <a:latin typeface="Myriad Pro" panose="020B0503030403020204" pitchFamily="34" charset="0"/>
              <a:cs typeface="Trebuchet MS"/>
            </a:endParaRPr>
          </a:p>
          <a:p>
            <a:pPr marL="12700" marR="690880">
              <a:lnSpc>
                <a:spcPts val="2100"/>
              </a:lnSpc>
              <a:spcBef>
                <a:spcPts val="219"/>
              </a:spcBef>
            </a:pPr>
            <a:endParaRPr lang="en-US" b="1" dirty="0">
              <a:solidFill>
                <a:srgbClr val="FFFFFF"/>
              </a:solidFill>
              <a:latin typeface="Myriad Pro" panose="020B0503030403020204" pitchFamily="34" charset="0"/>
              <a:cs typeface="Trebuchet MS"/>
            </a:endParaRPr>
          </a:p>
          <a:p>
            <a:pPr marL="12700" marR="690880">
              <a:lnSpc>
                <a:spcPts val="2100"/>
              </a:lnSpc>
              <a:spcBef>
                <a:spcPts val="219"/>
              </a:spcBef>
            </a:pPr>
            <a:r>
              <a:rPr lang="ru-RU" b="1" dirty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Выбирайте услуги </a:t>
            </a:r>
            <a:r>
              <a:rPr lang="ru-RU" b="1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и оставляйте заявки</a:t>
            </a:r>
            <a:br>
              <a:rPr lang="ru-RU" b="1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</a:br>
            <a:r>
              <a:rPr lang="ru-RU" b="1" dirty="0" smtClean="0">
                <a:solidFill>
                  <a:srgbClr val="FFFFFF"/>
                </a:solidFill>
                <a:latin typeface="Myriad Pro" panose="020B0503030403020204" pitchFamily="34" charset="0"/>
                <a:cs typeface="Trebuchet MS"/>
              </a:rPr>
              <a:t>на сайте: www.ukcds.spb.ru</a:t>
            </a:r>
            <a:endParaRPr b="1" dirty="0">
              <a:solidFill>
                <a:srgbClr val="FFFFFF"/>
              </a:solidFill>
              <a:latin typeface="Myriad Pro" panose="020B0503030403020204" pitchFamily="34" charset="0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753059"/>
            <a:ext cx="3507740" cy="448309"/>
          </a:xfrm>
          <a:custGeom>
            <a:avLst/>
            <a:gdLst/>
            <a:ahLst/>
            <a:cxnLst/>
            <a:rect l="l" t="t" r="r" b="b"/>
            <a:pathLst>
              <a:path w="3507740" h="448309">
                <a:moveTo>
                  <a:pt x="3507562" y="0"/>
                </a:moveTo>
                <a:lnTo>
                  <a:pt x="0" y="0"/>
                </a:lnTo>
                <a:lnTo>
                  <a:pt x="0" y="447751"/>
                </a:lnTo>
                <a:lnTo>
                  <a:pt x="3274237" y="447751"/>
                </a:lnTo>
                <a:lnTo>
                  <a:pt x="3507562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174047" y="725297"/>
            <a:ext cx="1818639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5" dirty="0"/>
              <a:t>УСЛУГИ</a:t>
            </a:r>
            <a:r>
              <a:rPr sz="2900" spc="50" dirty="0"/>
              <a:t> </a:t>
            </a:r>
            <a:r>
              <a:rPr sz="2900" spc="70" dirty="0"/>
              <a:t>УК</a:t>
            </a:r>
            <a:endParaRPr sz="2900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r="24225"/>
          <a:stretch/>
        </p:blipFill>
        <p:spPr>
          <a:xfrm>
            <a:off x="6273801" y="1963901"/>
            <a:ext cx="4419599" cy="5168393"/>
          </a:xfrm>
          <a:prstGeom prst="rect">
            <a:avLst/>
          </a:prstGeom>
        </p:spPr>
      </p:pic>
      <p:sp>
        <p:nvSpPr>
          <p:cNvPr id="41" name="object 38"/>
          <p:cNvSpPr txBox="1"/>
          <p:nvPr/>
        </p:nvSpPr>
        <p:spPr>
          <a:xfrm>
            <a:off x="1174048" y="2110587"/>
            <a:ext cx="4004945" cy="91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900" b="1" spc="60" dirty="0" smtClean="0">
                <a:solidFill>
                  <a:schemeClr val="bg1"/>
                </a:solidFill>
                <a:latin typeface="Calibri"/>
                <a:cs typeface="Calibri"/>
              </a:rPr>
              <a:t>ДОПОЛНИТЕЛЬНЫЕ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900" b="1" spc="60" dirty="0" smtClean="0">
                <a:solidFill>
                  <a:schemeClr val="bg1"/>
                </a:solidFill>
                <a:latin typeface="Calibri"/>
                <a:cs typeface="Calibri"/>
              </a:rPr>
              <a:t>УСЛУГИ</a:t>
            </a:r>
            <a:endParaRPr sz="29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9" y="535636"/>
            <a:ext cx="2611441" cy="5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67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61430"/>
            <a:ext cx="9728835" cy="1242060"/>
          </a:xfrm>
          <a:custGeom>
            <a:avLst/>
            <a:gdLst/>
            <a:ahLst/>
            <a:cxnLst/>
            <a:rect l="l" t="t" r="r" b="b"/>
            <a:pathLst>
              <a:path w="9728835" h="1242060">
                <a:moveTo>
                  <a:pt x="9728746" y="0"/>
                </a:moveTo>
                <a:lnTo>
                  <a:pt x="0" y="0"/>
                </a:lnTo>
                <a:lnTo>
                  <a:pt x="0" y="1241882"/>
                </a:lnTo>
                <a:lnTo>
                  <a:pt x="9081592" y="1241882"/>
                </a:lnTo>
                <a:lnTo>
                  <a:pt x="9728746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Группа 52"/>
          <p:cNvGrpSpPr/>
          <p:nvPr/>
        </p:nvGrpSpPr>
        <p:grpSpPr>
          <a:xfrm>
            <a:off x="1244796" y="6825421"/>
            <a:ext cx="1298835" cy="243656"/>
            <a:chOff x="1186738" y="6743683"/>
            <a:chExt cx="1298835" cy="243656"/>
          </a:xfrm>
        </p:grpSpPr>
        <p:sp>
          <p:nvSpPr>
            <p:cNvPr id="3" name="object 3"/>
            <p:cNvSpPr txBox="1"/>
            <p:nvPr/>
          </p:nvSpPr>
          <p:spPr>
            <a:xfrm>
              <a:off x="1410004" y="6743683"/>
              <a:ext cx="1075569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500" dirty="0" smtClean="0">
                  <a:solidFill>
                    <a:srgbClr val="231F20"/>
                  </a:solidFill>
                  <a:latin typeface="+mj-lt"/>
                  <a:cs typeface="Arial Narrow"/>
                </a:rPr>
                <a:t>ukcds.spb.ru</a:t>
              </a:r>
              <a:endParaRPr sz="1500" dirty="0">
                <a:latin typeface="+mj-lt"/>
                <a:cs typeface="Arial Narrow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86738" y="6810179"/>
              <a:ext cx="170116" cy="1698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828144" y="6829013"/>
            <a:ext cx="969405" cy="243656"/>
            <a:chOff x="2610366" y="6743683"/>
            <a:chExt cx="969405" cy="243656"/>
          </a:xfrm>
        </p:grpSpPr>
        <p:sp>
          <p:nvSpPr>
            <p:cNvPr id="4" name="object 4"/>
            <p:cNvSpPr txBox="1"/>
            <p:nvPr/>
          </p:nvSpPr>
          <p:spPr>
            <a:xfrm>
              <a:off x="2895241" y="6743683"/>
              <a:ext cx="68453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500" dirty="0" err="1" smtClean="0">
                  <a:solidFill>
                    <a:srgbClr val="231F20"/>
                  </a:solidFill>
                  <a:latin typeface="+mj-lt"/>
                  <a:cs typeface="Arial Narrow"/>
                </a:rPr>
                <a:t>cds_uk</a:t>
              </a:r>
              <a:endParaRPr sz="1500" dirty="0">
                <a:latin typeface="+mj-lt"/>
                <a:cs typeface="Arial Narrow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610366" y="6832097"/>
              <a:ext cx="221734" cy="1272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102639" y="6832648"/>
            <a:ext cx="1795416" cy="243656"/>
            <a:chOff x="3749306" y="6754914"/>
            <a:chExt cx="1795416" cy="243656"/>
          </a:xfrm>
        </p:grpSpPr>
        <p:sp>
          <p:nvSpPr>
            <p:cNvPr id="5" name="object 5"/>
            <p:cNvSpPr txBox="1"/>
            <p:nvPr/>
          </p:nvSpPr>
          <p:spPr>
            <a:xfrm>
              <a:off x="4002307" y="6754914"/>
              <a:ext cx="1542415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500" dirty="0">
                  <a:solidFill>
                    <a:srgbClr val="231F20"/>
                  </a:solidFill>
                  <a:latin typeface="+mj-lt"/>
                  <a:cs typeface="Arial Narrow"/>
                </a:rPr>
                <a:t>info@ukcds.spb.ru</a:t>
              </a:r>
              <a:endParaRPr sz="1500" dirty="0">
                <a:latin typeface="+mj-lt"/>
                <a:cs typeface="Arial Narrow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749306" y="6839051"/>
              <a:ext cx="178181" cy="1200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74048" y="2183629"/>
            <a:ext cx="70294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Спасибо </a:t>
            </a:r>
            <a:r>
              <a:rPr spc="65" dirty="0"/>
              <a:t>за</a:t>
            </a:r>
            <a:r>
              <a:rPr spc="340" dirty="0"/>
              <a:t> </a:t>
            </a:r>
            <a:r>
              <a:rPr spc="135" dirty="0"/>
              <a:t>внимание!</a:t>
            </a:r>
          </a:p>
        </p:txBody>
      </p:sp>
      <p:sp>
        <p:nvSpPr>
          <p:cNvPr id="11" name="object 11"/>
          <p:cNvSpPr/>
          <p:nvPr/>
        </p:nvSpPr>
        <p:spPr>
          <a:xfrm>
            <a:off x="860317" y="3710278"/>
            <a:ext cx="713998" cy="600699"/>
          </a:xfrm>
          <a:custGeom>
            <a:avLst/>
            <a:gdLst/>
            <a:ahLst/>
            <a:cxnLst/>
            <a:rect l="l" t="t" r="r" b="b"/>
            <a:pathLst>
              <a:path w="424179" h="356870">
                <a:moveTo>
                  <a:pt x="423608" y="0"/>
                </a:moveTo>
                <a:lnTo>
                  <a:pt x="185686" y="0"/>
                </a:lnTo>
                <a:lnTo>
                  <a:pt x="0" y="356260"/>
                </a:lnTo>
                <a:lnTo>
                  <a:pt x="237959" y="356260"/>
                </a:lnTo>
                <a:lnTo>
                  <a:pt x="254419" y="321856"/>
                </a:lnTo>
                <a:lnTo>
                  <a:pt x="423608" y="0"/>
                </a:lnTo>
                <a:close/>
              </a:path>
            </a:pathLst>
          </a:custGeom>
          <a:solidFill>
            <a:srgbClr val="0B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42420" y="4664700"/>
            <a:ext cx="2954655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40"/>
              </a:lnSpc>
              <a:spcBef>
                <a:spcPts val="100"/>
              </a:spcBef>
            </a:pPr>
            <a:r>
              <a:rPr lang="ru-RU" sz="2900" b="1" dirty="0" smtClean="0">
                <a:latin typeface="+mj-lt"/>
                <a:cs typeface="Calibri"/>
              </a:rPr>
              <a:t>+7(911) 810-08-63</a:t>
            </a:r>
          </a:p>
          <a:p>
            <a:pPr marL="12700">
              <a:lnSpc>
                <a:spcPts val="3340"/>
              </a:lnSpc>
              <a:spcBef>
                <a:spcPts val="100"/>
              </a:spcBef>
            </a:pP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Управляющий</a:t>
            </a: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комплексом</a:t>
            </a:r>
            <a:endParaRPr sz="1500" dirty="0">
              <a:latin typeface="+mj-lt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0938" y="4838631"/>
            <a:ext cx="3065586" cy="130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lang="ru-RU" sz="2900" b="1" dirty="0" smtClean="0">
                <a:solidFill>
                  <a:srgbClr val="231F20"/>
                </a:solidFill>
                <a:latin typeface="+mj-lt"/>
                <a:cs typeface="Calibri"/>
              </a:rPr>
              <a:t>493-79-05</a:t>
            </a:r>
            <a:endParaRPr lang="ru-RU" sz="2900" b="1" dirty="0">
              <a:solidFill>
                <a:srgbClr val="231F20"/>
              </a:solidFill>
              <a:cs typeface="Calibri"/>
            </a:endParaRPr>
          </a:p>
          <a:p>
            <a:pPr marL="12700">
              <a:lnSpc>
                <a:spcPts val="1700"/>
              </a:lnSpc>
              <a:spcBef>
                <a:spcPts val="100"/>
              </a:spcBef>
            </a:pPr>
            <a:endParaRPr lang="ru-RU" sz="1500" dirty="0" smtClean="0">
              <a:solidFill>
                <a:srgbClr val="231F20"/>
              </a:solidFill>
              <a:cs typeface="Arial Narrow"/>
            </a:endParaRPr>
          </a:p>
          <a:p>
            <a:pPr marL="12700">
              <a:lnSpc>
                <a:spcPts val="1700"/>
              </a:lnSpc>
              <a:spcBef>
                <a:spcPts val="100"/>
              </a:spcBef>
            </a:pPr>
            <a:r>
              <a:rPr lang="ru-RU" sz="1500" dirty="0" smtClean="0">
                <a:solidFill>
                  <a:srgbClr val="231F20"/>
                </a:solidFill>
                <a:cs typeface="Arial Narrow"/>
              </a:rPr>
              <a:t>Б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ухгалтерия</a:t>
            </a:r>
            <a:endParaRPr lang="ru-RU" sz="1500" dirty="0">
              <a:solidFill>
                <a:srgbClr val="231F20"/>
              </a:solidFill>
              <a:latin typeface="+mj-lt"/>
              <a:cs typeface="Arial Narrow"/>
            </a:endParaRPr>
          </a:p>
          <a:p>
            <a:pPr marL="12700">
              <a:lnSpc>
                <a:spcPts val="1500"/>
              </a:lnSpc>
              <a:spcBef>
                <a:spcPts val="100"/>
              </a:spcBef>
            </a:pP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Режим работы:</a:t>
            </a:r>
          </a:p>
          <a:p>
            <a:pPr marL="12700">
              <a:lnSpc>
                <a:spcPts val="1500"/>
              </a:lnSpc>
              <a:spcBef>
                <a:spcPts val="100"/>
              </a:spcBef>
            </a:pP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понедельник-четверг</a:t>
            </a:r>
          </a:p>
          <a:p>
            <a:pPr marL="12700">
              <a:lnSpc>
                <a:spcPts val="1500"/>
              </a:lnSpc>
              <a:spcBef>
                <a:spcPts val="100"/>
              </a:spcBef>
            </a:pP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с 14.00 </a:t>
            </a:r>
            <a:r>
              <a:rPr lang="ru-RU" sz="1500" dirty="0">
                <a:solidFill>
                  <a:srgbClr val="231F20"/>
                </a:solidFill>
                <a:latin typeface="+mj-lt"/>
                <a:cs typeface="Arial Narrow"/>
              </a:rPr>
              <a:t>до </a:t>
            </a: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18.00</a:t>
            </a:r>
            <a:endParaRPr sz="1500" dirty="0">
              <a:solidFill>
                <a:srgbClr val="231F20"/>
              </a:solidFill>
              <a:latin typeface="+mj-lt"/>
              <a:cs typeface="Arial Narro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75975" y="3819722"/>
            <a:ext cx="299529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50" dirty="0">
                <a:solidFill>
                  <a:srgbClr val="231F20"/>
                </a:solidFill>
                <a:latin typeface="Calibri"/>
                <a:cs typeface="Calibri"/>
              </a:rPr>
              <a:t>НАШИ</a:t>
            </a:r>
            <a:r>
              <a:rPr sz="2900" b="1" spc="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900" b="1" spc="30" dirty="0">
                <a:solidFill>
                  <a:srgbClr val="231F20"/>
                </a:solidFill>
                <a:latin typeface="Calibri"/>
                <a:cs typeface="Calibri"/>
              </a:rPr>
              <a:t>КОНТАКТЫ</a:t>
            </a:r>
            <a:endParaRPr sz="2900" dirty="0">
              <a:latin typeface="Calibri"/>
              <a:cs typeface="Calibri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105934" y="6825421"/>
            <a:ext cx="1810717" cy="250883"/>
            <a:chOff x="5653283" y="6747687"/>
            <a:chExt cx="1810717" cy="250883"/>
          </a:xfrm>
        </p:grpSpPr>
        <p:sp>
          <p:nvSpPr>
            <p:cNvPr id="50" name="object 5"/>
            <p:cNvSpPr txBox="1"/>
            <p:nvPr/>
          </p:nvSpPr>
          <p:spPr>
            <a:xfrm>
              <a:off x="5921585" y="6747687"/>
              <a:ext cx="1542415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500" dirty="0" smtClean="0">
                  <a:solidFill>
                    <a:srgbClr val="231F20"/>
                  </a:solidFill>
                  <a:latin typeface="+mj-lt"/>
                  <a:cs typeface="Arial Narrow"/>
                </a:rPr>
                <a:t>ukcds.spb.ru</a:t>
              </a:r>
              <a:endParaRPr sz="1500" dirty="0">
                <a:latin typeface="+mj-lt"/>
                <a:cs typeface="Arial Narrow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283" y="6773294"/>
              <a:ext cx="239304" cy="225276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9" y="535636"/>
            <a:ext cx="2611441" cy="5787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048" y="2687955"/>
            <a:ext cx="399605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05"/>
              </a:lnSpc>
              <a:spcBef>
                <a:spcPts val="100"/>
              </a:spcBef>
            </a:pPr>
            <a:r>
              <a:rPr lang="ru-RU" sz="2900" dirty="0" smtClean="0">
                <a:solidFill>
                  <a:srgbClr val="231F20"/>
                </a:solidFill>
                <a:latin typeface="Calibri" panose="020F0502020204030204" pitchFamily="34" charset="0"/>
                <a:cs typeface="Calibri"/>
              </a:rPr>
              <a:t>ЦДС «Управление Домами»</a:t>
            </a:r>
            <a:endParaRPr sz="29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10826" y="4475085"/>
            <a:ext cx="914400" cy="33092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0">
              <a:lnSpc>
                <a:spcPct val="93800"/>
              </a:lnSpc>
              <a:spcBef>
                <a:spcPts val="1235"/>
              </a:spcBef>
            </a:pP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к</a:t>
            </a:r>
            <a:r>
              <a:rPr dirty="0" err="1" smtClean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варти</a:t>
            </a:r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р</a:t>
            </a:r>
            <a:endParaRPr dirty="0">
              <a:latin typeface="Calibri" panose="020F0502020204030204" pitchFamily="34" charset="0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60402" y="6029054"/>
            <a:ext cx="2204085" cy="545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П</a:t>
            </a:r>
            <a:r>
              <a:rPr dirty="0" err="1" smtClean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аркингов</a:t>
            </a:r>
            <a:endParaRPr lang="ru-RU" dirty="0" smtClean="0">
              <a:solidFill>
                <a:srgbClr val="FFFFFF"/>
              </a:solidFill>
              <a:latin typeface="Calibri" panose="020F0502020204030204" pitchFamily="34" charset="0"/>
              <a:cs typeface="Arial Narrow"/>
            </a:endParaRPr>
          </a:p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dirty="0" err="1" smtClean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на</a:t>
            </a:r>
            <a:r>
              <a:rPr sz="1500" dirty="0" smtClean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 </a:t>
            </a:r>
            <a:r>
              <a:rPr lang="ru-RU" sz="2100" b="1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5</a:t>
            </a:r>
            <a:r>
              <a:rPr sz="21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21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204 </a:t>
            </a:r>
            <a:r>
              <a:rPr dirty="0" err="1" smtClean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машиномест</a:t>
            </a:r>
            <a:endParaRPr dirty="0">
              <a:latin typeface="Calibri" panose="020F0502020204030204" pitchFamily="34" charset="0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0567" y="3237228"/>
            <a:ext cx="834142" cy="769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940"/>
              </a:lnSpc>
              <a:spcBef>
                <a:spcPts val="100"/>
              </a:spcBef>
            </a:pPr>
            <a:r>
              <a:rPr lang="ru-RU" sz="5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69</a:t>
            </a:r>
            <a:endParaRPr sz="5400" dirty="0" smtClean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69981" y="2379980"/>
            <a:ext cx="758190" cy="615950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4048" y="3809593"/>
            <a:ext cx="4629852" cy="83612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ru-RU" b="1" dirty="0">
                <a:solidFill>
                  <a:srgbClr val="231F20"/>
                </a:solidFill>
                <a:latin typeface="Trebuchet MS" panose="020B0603020202020204" pitchFamily="34" charset="0"/>
                <a:cs typeface="Trebuchet MS"/>
              </a:rPr>
              <a:t>Это 8 управляющих компаний, работающих по единым стандартам качества. </a:t>
            </a:r>
            <a:endParaRPr lang="ru-RU" b="1" dirty="0" smtClean="0">
              <a:solidFill>
                <a:srgbClr val="231F20"/>
              </a:solidFill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753059"/>
            <a:ext cx="4986655" cy="448309"/>
          </a:xfrm>
          <a:custGeom>
            <a:avLst/>
            <a:gdLst/>
            <a:ahLst/>
            <a:cxnLst/>
            <a:rect l="l" t="t" r="r" b="b"/>
            <a:pathLst>
              <a:path w="4986655" h="448309">
                <a:moveTo>
                  <a:pt x="4986147" y="0"/>
                </a:moveTo>
                <a:lnTo>
                  <a:pt x="0" y="0"/>
                </a:lnTo>
                <a:lnTo>
                  <a:pt x="0" y="447751"/>
                </a:lnTo>
                <a:lnTo>
                  <a:pt x="4752822" y="447751"/>
                </a:lnTo>
                <a:lnTo>
                  <a:pt x="4986147" y="0"/>
                </a:lnTo>
                <a:close/>
              </a:path>
            </a:pathLst>
          </a:custGeom>
          <a:solidFill>
            <a:srgbClr val="0B91D0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4048" y="725309"/>
            <a:ext cx="342392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ГРУППА КОМПАНИЙ</a:t>
            </a:r>
            <a:endParaRPr sz="290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33525" y="3171825"/>
            <a:ext cx="235460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indent="-635">
              <a:lnSpc>
                <a:spcPts val="2000"/>
              </a:lnSpc>
            </a:pP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многоэтажных домов общей  </a:t>
            </a:r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площадью</a:t>
            </a:r>
          </a:p>
          <a:p>
            <a:pPr marR="5080" indent="-635">
              <a:lnSpc>
                <a:spcPts val="2300"/>
              </a:lnSpc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2 </a:t>
            </a:r>
            <a:r>
              <a:rPr lang="ru-RU" sz="2800" b="1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322 421 </a:t>
            </a:r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м²</a:t>
            </a:r>
            <a:endParaRPr lang="ru-RU" dirty="0">
              <a:latin typeface="Calibri" panose="020F0502020204030204" pitchFamily="34" charset="0"/>
              <a:cs typeface="Arial Narrow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05943" y="5083057"/>
            <a:ext cx="1341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нежилых </a:t>
            </a:r>
            <a:endParaRPr lang="ru-RU" dirty="0" smtClean="0">
              <a:solidFill>
                <a:srgbClr val="FFFFFF"/>
              </a:solidFill>
              <a:latin typeface="Calibri" panose="020F0502020204030204" pitchFamily="34" charset="0"/>
              <a:cs typeface="Arial Narrow"/>
            </a:endParaRPr>
          </a:p>
          <a:p>
            <a:r>
              <a:rPr lang="ru-RU" dirty="0" smtClean="0">
                <a:solidFill>
                  <a:srgbClr val="FFFFFF"/>
                </a:solidFill>
                <a:latin typeface="Calibri" panose="020F0502020204030204" pitchFamily="34" charset="0"/>
                <a:cs typeface="Arial Narrow"/>
              </a:rPr>
              <a:t>помещения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65796" y="4198037"/>
            <a:ext cx="21450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5405"/>
              </a:lnSpc>
            </a:pPr>
            <a:r>
              <a:rPr lang="ru-RU" sz="5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46 568</a:t>
            </a:r>
            <a:endParaRPr lang="ru-RU" sz="54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0771" y="4998410"/>
            <a:ext cx="1371600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6065"/>
              </a:lnSpc>
            </a:pPr>
            <a:r>
              <a:rPr lang="ru-RU" sz="5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280</a:t>
            </a:r>
            <a:endParaRPr lang="ru-RU" sz="5400" b="1" dirty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32669" y="5857701"/>
            <a:ext cx="1242077" cy="87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6065"/>
              </a:lnSpc>
            </a:pPr>
            <a:r>
              <a:rPr lang="ru-RU" sz="5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37</a:t>
            </a:r>
            <a:endParaRPr lang="ru-RU" sz="54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59920" y="2502465"/>
            <a:ext cx="3530454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Ежедневно мы </a:t>
            </a:r>
            <a:r>
              <a:rPr lang="ru-RU" b="1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обслуживаем: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4892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902"/>
            <a:ext cx="10692130" cy="358457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5831916"/>
            <a:ext cx="10692130" cy="945515"/>
          </a:xfrm>
          <a:custGeom>
            <a:avLst/>
            <a:gdLst/>
            <a:ahLst/>
            <a:cxnLst/>
            <a:rect l="l" t="t" r="r" b="b"/>
            <a:pathLst>
              <a:path w="10692130" h="945515">
                <a:moveTo>
                  <a:pt x="0" y="945362"/>
                </a:moveTo>
                <a:lnTo>
                  <a:pt x="10692003" y="945362"/>
                </a:lnTo>
                <a:lnTo>
                  <a:pt x="10692003" y="0"/>
                </a:lnTo>
                <a:lnTo>
                  <a:pt x="0" y="0"/>
                </a:lnTo>
                <a:lnTo>
                  <a:pt x="0" y="94536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53556" y="5679033"/>
            <a:ext cx="758190" cy="615950"/>
          </a:xfrm>
          <a:custGeom>
            <a:avLst/>
            <a:gdLst/>
            <a:ahLst/>
            <a:cxnLst/>
            <a:rect l="l" t="t" r="r" b="b"/>
            <a:pathLst>
              <a:path w="758190" h="615950">
                <a:moveTo>
                  <a:pt x="757961" y="0"/>
                </a:moveTo>
                <a:lnTo>
                  <a:pt x="573443" y="279"/>
                </a:lnTo>
                <a:lnTo>
                  <a:pt x="524637" y="3156"/>
                </a:lnTo>
                <a:lnTo>
                  <a:pt x="477433" y="11648"/>
                </a:lnTo>
                <a:lnTo>
                  <a:pt x="432092" y="25514"/>
                </a:lnTo>
                <a:lnTo>
                  <a:pt x="388877" y="44512"/>
                </a:lnTo>
                <a:lnTo>
                  <a:pt x="348049" y="68399"/>
                </a:lnTo>
                <a:lnTo>
                  <a:pt x="309872" y="96933"/>
                </a:lnTo>
                <a:lnTo>
                  <a:pt x="274608" y="129873"/>
                </a:lnTo>
                <a:lnTo>
                  <a:pt x="242518" y="166976"/>
                </a:lnTo>
                <a:lnTo>
                  <a:pt x="213865" y="208000"/>
                </a:lnTo>
                <a:lnTo>
                  <a:pt x="188912" y="252704"/>
                </a:lnTo>
                <a:lnTo>
                  <a:pt x="0" y="615950"/>
                </a:lnTo>
                <a:lnTo>
                  <a:pt x="178587" y="615950"/>
                </a:lnTo>
                <a:lnTo>
                  <a:pt x="227535" y="613015"/>
                </a:lnTo>
                <a:lnTo>
                  <a:pt x="275126" y="604387"/>
                </a:lnTo>
                <a:lnTo>
                  <a:pt x="321037" y="590326"/>
                </a:lnTo>
                <a:lnTo>
                  <a:pt x="364943" y="571095"/>
                </a:lnTo>
                <a:lnTo>
                  <a:pt x="406522" y="546955"/>
                </a:lnTo>
                <a:lnTo>
                  <a:pt x="445449" y="518168"/>
                </a:lnTo>
                <a:lnTo>
                  <a:pt x="481401" y="484996"/>
                </a:lnTo>
                <a:lnTo>
                  <a:pt x="514055" y="447700"/>
                </a:lnTo>
                <a:lnTo>
                  <a:pt x="543087" y="406542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Группа 7"/>
          <p:cNvGrpSpPr/>
          <p:nvPr/>
        </p:nvGrpSpPr>
        <p:grpSpPr>
          <a:xfrm>
            <a:off x="6248400" y="2204880"/>
            <a:ext cx="4089400" cy="3284593"/>
            <a:chOff x="6248400" y="2141458"/>
            <a:chExt cx="4089400" cy="3284593"/>
          </a:xfrm>
        </p:grpSpPr>
        <p:sp>
          <p:nvSpPr>
            <p:cNvPr id="42" name="object 42"/>
            <p:cNvSpPr/>
            <p:nvPr/>
          </p:nvSpPr>
          <p:spPr>
            <a:xfrm>
              <a:off x="6248400" y="2141458"/>
              <a:ext cx="4089400" cy="3060700"/>
            </a:xfrm>
            <a:custGeom>
              <a:avLst/>
              <a:gdLst/>
              <a:ahLst/>
              <a:cxnLst/>
              <a:rect l="l" t="t" r="r" b="b"/>
              <a:pathLst>
                <a:path w="4089400" h="3060700">
                  <a:moveTo>
                    <a:pt x="4017403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2988297"/>
                  </a:lnTo>
                  <a:lnTo>
                    <a:pt x="5657" y="3016324"/>
                  </a:lnTo>
                  <a:lnTo>
                    <a:pt x="21086" y="3039213"/>
                  </a:lnTo>
                  <a:lnTo>
                    <a:pt x="43971" y="3054646"/>
                  </a:lnTo>
                  <a:lnTo>
                    <a:pt x="71996" y="3060306"/>
                  </a:lnTo>
                  <a:lnTo>
                    <a:pt x="4017403" y="3060306"/>
                  </a:lnTo>
                  <a:lnTo>
                    <a:pt x="4045428" y="3054646"/>
                  </a:lnTo>
                  <a:lnTo>
                    <a:pt x="4068313" y="3039213"/>
                  </a:lnTo>
                  <a:lnTo>
                    <a:pt x="4083742" y="3016324"/>
                  </a:lnTo>
                  <a:lnTo>
                    <a:pt x="4089400" y="2988297"/>
                  </a:lnTo>
                  <a:lnTo>
                    <a:pt x="4089400" y="71996"/>
                  </a:lnTo>
                  <a:lnTo>
                    <a:pt x="4083742" y="43971"/>
                  </a:lnTo>
                  <a:lnTo>
                    <a:pt x="4068313" y="21086"/>
                  </a:lnTo>
                  <a:lnTo>
                    <a:pt x="4045428" y="5657"/>
                  </a:lnTo>
                  <a:lnTo>
                    <a:pt x="4017403" y="0"/>
                  </a:lnTo>
                  <a:close/>
                </a:path>
              </a:pathLst>
            </a:custGeom>
            <a:solidFill>
              <a:srgbClr val="0B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6613143" y="2380329"/>
              <a:ext cx="247904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95" dirty="0">
                  <a:solidFill>
                    <a:srgbClr val="FFFFFF"/>
                  </a:solidFill>
                  <a:latin typeface="Trebuchet MS"/>
                  <a:cs typeface="Trebuchet MS"/>
                </a:rPr>
                <a:t>Ваш</a:t>
              </a:r>
              <a:r>
                <a:rPr sz="1800" b="1" spc="-1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00" b="1" spc="65" dirty="0">
                  <a:solidFill>
                    <a:srgbClr val="FFFFFF"/>
                  </a:solidFill>
                  <a:latin typeface="Trebuchet MS"/>
                  <a:cs typeface="Trebuchet MS"/>
                </a:rPr>
                <a:t>новый</a:t>
              </a:r>
              <a:r>
                <a:rPr sz="1800" b="1" spc="-1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00" b="1" spc="75" dirty="0">
                  <a:solidFill>
                    <a:srgbClr val="FFFFFF"/>
                  </a:solidFill>
                  <a:latin typeface="Trebuchet MS"/>
                  <a:cs typeface="Trebuchet MS"/>
                </a:rPr>
                <a:t>дом</a:t>
              </a:r>
              <a:r>
                <a:rPr sz="1800" b="1" spc="-1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00" b="1" spc="235" dirty="0">
                  <a:solidFill>
                    <a:srgbClr val="FFFFFF"/>
                  </a:solidFill>
                  <a:latin typeface="Trebuchet MS"/>
                  <a:cs typeface="Trebuchet MS"/>
                </a:rPr>
                <a:t>–</a:t>
              </a:r>
              <a:r>
                <a:rPr sz="1800" b="1" spc="-1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800" b="1" spc="-25" dirty="0">
                  <a:solidFill>
                    <a:srgbClr val="FFFFFF"/>
                  </a:solidFill>
                  <a:latin typeface="Trebuchet MS"/>
                  <a:cs typeface="Trebuchet MS"/>
                </a:rPr>
                <a:t>это:</a:t>
              </a:r>
              <a:endParaRPr sz="1800" dirty="0">
                <a:latin typeface="Trebuchet MS"/>
                <a:cs typeface="Trebuchet MS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7818663" y="2829478"/>
              <a:ext cx="2100580" cy="532646"/>
            </a:xfrm>
            <a:prstGeom prst="rect">
              <a:avLst/>
            </a:prstGeom>
          </p:spPr>
          <p:txBody>
            <a:bodyPr vert="horz" wrap="square" lIns="0" tIns="69850" rIns="0" bIns="0" rtlCol="0">
              <a:spAutoFit/>
            </a:bodyPr>
            <a:lstStyle/>
            <a:p>
              <a:pPr marL="12700" marR="5080">
                <a:lnSpc>
                  <a:spcPct val="75000"/>
                </a:lnSpc>
                <a:spcBef>
                  <a:spcPts val="550"/>
                </a:spcBef>
              </a:pPr>
              <a:r>
                <a:rPr sz="1500" dirty="0">
                  <a:solidFill>
                    <a:srgbClr val="FFFFFF"/>
                  </a:solidFill>
                  <a:latin typeface="+mj-lt"/>
                  <a:cs typeface="Arial Narrow"/>
                </a:rPr>
                <a:t>квартир общей  </a:t>
              </a:r>
              <a:r>
                <a:rPr sz="1500" dirty="0" err="1">
                  <a:solidFill>
                    <a:srgbClr val="FFFFFF"/>
                  </a:solidFill>
                  <a:latin typeface="+mj-lt"/>
                  <a:cs typeface="Arial Narrow"/>
                </a:rPr>
                <a:t>площадью</a:t>
              </a:r>
              <a:r>
                <a:rPr sz="1500" dirty="0">
                  <a:solidFill>
                    <a:srgbClr val="FFFFFF"/>
                  </a:solidFill>
                  <a:latin typeface="+mj-lt"/>
                  <a:cs typeface="Arial Narrow"/>
                </a:rPr>
                <a:t> </a:t>
              </a:r>
              <a:r>
                <a:rPr lang="ru-RU" sz="2100" b="1" dirty="0" smtClean="0">
                  <a:solidFill>
                    <a:srgbClr val="FFFFFF"/>
                  </a:solidFill>
                  <a:latin typeface="+mj-lt"/>
                  <a:cs typeface="Calibri"/>
                </a:rPr>
                <a:t>33 045</a:t>
              </a:r>
              <a:r>
                <a:rPr lang="ru-RU" sz="2400" dirty="0" smtClean="0">
                  <a:solidFill>
                    <a:srgbClr val="FFFFFF"/>
                  </a:solidFill>
                  <a:cs typeface="Arial Narrow"/>
                </a:rPr>
                <a:t> </a:t>
              </a:r>
              <a:r>
                <a:rPr sz="1500" dirty="0" smtClean="0">
                  <a:solidFill>
                    <a:srgbClr val="FFFFFF"/>
                  </a:solidFill>
                  <a:latin typeface="+mj-lt"/>
                  <a:cs typeface="Arial Narrow"/>
                </a:rPr>
                <a:t>м</a:t>
              </a:r>
              <a:r>
                <a:rPr sz="1275" baseline="32679" dirty="0" smtClean="0">
                  <a:solidFill>
                    <a:srgbClr val="FFFFFF"/>
                  </a:solidFill>
                  <a:latin typeface="+mj-lt"/>
                  <a:cs typeface="Arial Narrow"/>
                </a:rPr>
                <a:t>2</a:t>
              </a:r>
              <a:endParaRPr sz="1275" baseline="32679" dirty="0">
                <a:latin typeface="+mj-lt"/>
                <a:cs typeface="Arial Narrow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6610984" y="3476799"/>
              <a:ext cx="3572777" cy="194925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5010"/>
                </a:lnSpc>
                <a:spcBef>
                  <a:spcPts val="100"/>
                </a:spcBef>
                <a:tabLst>
                  <a:tab pos="1905000" algn="l"/>
                </a:tabLst>
              </a:pPr>
              <a:r>
                <a:rPr lang="ru-RU" sz="5400" b="1" dirty="0" smtClean="0">
                  <a:solidFill>
                    <a:srgbClr val="FFFFFF"/>
                  </a:solidFill>
                  <a:latin typeface="+mj-lt"/>
                  <a:cs typeface="Calibri"/>
                </a:rPr>
                <a:t>25</a:t>
              </a:r>
              <a:r>
                <a:rPr lang="ru-RU" sz="2400" dirty="0" smtClean="0">
                  <a:solidFill>
                    <a:srgbClr val="FFFFFF"/>
                  </a:solidFill>
                  <a:cs typeface="Arial Narrow"/>
                </a:rPr>
                <a:t> </a:t>
              </a:r>
              <a:r>
                <a:rPr sz="2250" baseline="1851" dirty="0" err="1" smtClean="0">
                  <a:solidFill>
                    <a:srgbClr val="FFFFFF"/>
                  </a:solidFill>
                  <a:latin typeface="+mj-lt"/>
                  <a:cs typeface="Arial Narrow"/>
                </a:rPr>
                <a:t>этаж</a:t>
              </a:r>
              <a:r>
                <a:rPr lang="ru-RU" sz="2250" baseline="1851" dirty="0" smtClean="0">
                  <a:solidFill>
                    <a:srgbClr val="FFFFFF"/>
                  </a:solidFill>
                  <a:latin typeface="+mj-lt"/>
                  <a:cs typeface="Arial Narrow"/>
                </a:rPr>
                <a:t>ей</a:t>
              </a:r>
              <a:r>
                <a:rPr lang="ru-RU" sz="2250" baseline="1851" dirty="0">
                  <a:solidFill>
                    <a:srgbClr val="FFFFFF"/>
                  </a:solidFill>
                  <a:latin typeface="+mj-lt"/>
                  <a:cs typeface="Arial Narrow"/>
                </a:rPr>
                <a:t> </a:t>
              </a:r>
              <a:r>
                <a:rPr lang="ru-RU" sz="2250" dirty="0" smtClean="0">
                  <a:solidFill>
                    <a:srgbClr val="FFFFFF"/>
                  </a:solidFill>
                  <a:latin typeface="+mj-lt"/>
                  <a:cs typeface="Arial Narrow"/>
                </a:rPr>
                <a:t>      </a:t>
              </a:r>
              <a:r>
                <a:rPr lang="ru-RU" sz="5400" b="1" dirty="0" smtClean="0">
                  <a:solidFill>
                    <a:srgbClr val="FFFFFF"/>
                  </a:solidFill>
                  <a:latin typeface="+mj-lt"/>
                  <a:cs typeface="Calibri"/>
                </a:rPr>
                <a:t>4</a:t>
              </a:r>
              <a:r>
                <a:rPr lang="ru-RU" sz="5400" dirty="0" smtClean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2250" baseline="1851" dirty="0" smtClean="0">
                  <a:solidFill>
                    <a:srgbClr val="FFFFFF"/>
                  </a:solidFill>
                  <a:latin typeface="+mj-lt"/>
                  <a:cs typeface="Arial Narrow"/>
                </a:rPr>
                <a:t>п</a:t>
              </a:r>
              <a:r>
                <a:rPr lang="ru-RU" sz="2250" baseline="1851" dirty="0" err="1" smtClean="0">
                  <a:solidFill>
                    <a:srgbClr val="FFFFFF"/>
                  </a:solidFill>
                  <a:latin typeface="+mj-lt"/>
                  <a:cs typeface="Arial Narrow"/>
                </a:rPr>
                <a:t>арадных</a:t>
              </a:r>
              <a:r>
                <a:rPr lang="ru-RU" sz="2250" baseline="1851" dirty="0" smtClean="0">
                  <a:solidFill>
                    <a:srgbClr val="FFFFFF"/>
                  </a:solidFill>
                  <a:latin typeface="+mj-lt"/>
                  <a:cs typeface="Arial Narrow"/>
                </a:rPr>
                <a:t> </a:t>
              </a:r>
            </a:p>
            <a:p>
              <a:pPr marL="12700">
                <a:lnSpc>
                  <a:spcPts val="5010"/>
                </a:lnSpc>
                <a:spcBef>
                  <a:spcPts val="100"/>
                </a:spcBef>
                <a:tabLst>
                  <a:tab pos="1905000" algn="l"/>
                </a:tabLst>
              </a:pPr>
              <a:r>
                <a:rPr lang="ru-RU" sz="5400" b="1" dirty="0" smtClean="0">
                  <a:solidFill>
                    <a:srgbClr val="FFFFFF"/>
                  </a:solidFill>
                  <a:latin typeface="+mj-lt"/>
                  <a:cs typeface="Calibri"/>
                </a:rPr>
                <a:t>13</a:t>
              </a:r>
              <a:r>
                <a:rPr lang="ru-RU" sz="1500" dirty="0" smtClean="0">
                  <a:solidFill>
                    <a:srgbClr val="FFFFFF"/>
                  </a:solidFill>
                  <a:cs typeface="Arial Narrow"/>
                </a:rPr>
                <a:t> </a:t>
              </a:r>
              <a:r>
                <a:rPr sz="1500" dirty="0" err="1" smtClean="0">
                  <a:solidFill>
                    <a:srgbClr val="FFFFFF"/>
                  </a:solidFill>
                  <a:latin typeface="+mj-lt"/>
                  <a:cs typeface="Arial Narrow"/>
                </a:rPr>
                <a:t>лифтов</a:t>
              </a:r>
              <a:r>
                <a:rPr lang="ru-RU" sz="4000" b="1" dirty="0" smtClean="0">
                  <a:solidFill>
                    <a:srgbClr val="FFFFFF"/>
                  </a:solidFill>
                  <a:cs typeface="Calibri"/>
                </a:rPr>
                <a:t>    </a:t>
              </a:r>
              <a:r>
                <a:rPr lang="ru-RU" sz="5400" b="1" dirty="0" smtClean="0">
                  <a:solidFill>
                    <a:srgbClr val="FFFFFF"/>
                  </a:solidFill>
                  <a:cs typeface="Calibri"/>
                </a:rPr>
                <a:t>4</a:t>
              </a:r>
              <a:r>
                <a:rPr lang="ru-RU" sz="2250" baseline="1851" dirty="0" smtClean="0">
                  <a:cs typeface="Calibri"/>
                </a:rPr>
                <a:t> </a:t>
              </a:r>
              <a:r>
                <a:rPr lang="ru-RU" sz="2400" dirty="0" smtClean="0">
                  <a:solidFill>
                    <a:srgbClr val="FFFFFF"/>
                  </a:solidFill>
                  <a:cs typeface="Arial Narrow"/>
                </a:rPr>
                <a:t> </a:t>
              </a:r>
              <a:r>
                <a:rPr lang="ru-RU" sz="1500" dirty="0">
                  <a:solidFill>
                    <a:srgbClr val="FFFFFF"/>
                  </a:solidFill>
                  <a:latin typeface="+mj-lt"/>
                  <a:cs typeface="Arial Narrow"/>
                </a:rPr>
                <a:t>подъемника</a:t>
              </a:r>
            </a:p>
            <a:p>
              <a:pPr marL="12700">
                <a:lnSpc>
                  <a:spcPts val="5010"/>
                </a:lnSpc>
              </a:pPr>
              <a:endParaRPr sz="1500" dirty="0">
                <a:latin typeface="+mj-lt"/>
                <a:cs typeface="Arial Narrow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6598754" y="2664506"/>
              <a:ext cx="1617803" cy="84382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5400" b="1" spc="80" dirty="0" smtClean="0">
                  <a:solidFill>
                    <a:srgbClr val="FFFFFF"/>
                  </a:solidFill>
                  <a:cs typeface="Calibri"/>
                </a:rPr>
                <a:t>835</a:t>
              </a:r>
              <a:endParaRPr sz="5400" dirty="0">
                <a:latin typeface="Calibri"/>
                <a:cs typeface="Calibri"/>
              </a:endParaRPr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6598754" y="5902262"/>
            <a:ext cx="3739046" cy="75148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sz="1800" b="1" dirty="0">
                <a:solidFill>
                  <a:srgbClr val="231F20"/>
                </a:solidFill>
                <a:latin typeface="+mj-lt"/>
                <a:cs typeface="Trebuchet MS"/>
              </a:rPr>
              <a:t>Ваш </a:t>
            </a:r>
            <a:r>
              <a:rPr sz="1800" b="1" dirty="0" err="1">
                <a:solidFill>
                  <a:srgbClr val="231F20"/>
                </a:solidFill>
                <a:latin typeface="+mj-lt"/>
                <a:cs typeface="Trebuchet MS"/>
              </a:rPr>
              <a:t>новый</a:t>
            </a:r>
            <a:r>
              <a:rPr sz="1800" b="1" dirty="0">
                <a:solidFill>
                  <a:srgbClr val="231F20"/>
                </a:solidFill>
                <a:latin typeface="+mj-lt"/>
                <a:cs typeface="Trebuchet MS"/>
              </a:rPr>
              <a:t> </a:t>
            </a:r>
            <a:r>
              <a:rPr sz="1800" b="1" dirty="0" err="1" smtClean="0">
                <a:solidFill>
                  <a:srgbClr val="231F20"/>
                </a:solidFill>
                <a:latin typeface="+mj-lt"/>
                <a:cs typeface="Trebuchet MS"/>
              </a:rPr>
              <a:t>адрес</a:t>
            </a:r>
            <a:r>
              <a:rPr sz="1800" b="1" dirty="0" smtClean="0">
                <a:solidFill>
                  <a:srgbClr val="231F20"/>
                </a:solidFill>
                <a:latin typeface="+mj-lt"/>
                <a:cs typeface="Trebuchet MS"/>
              </a:rPr>
              <a:t>:</a:t>
            </a:r>
            <a:r>
              <a:rPr lang="en-US" sz="1800" b="1" dirty="0" smtClean="0">
                <a:solidFill>
                  <a:srgbClr val="231F20"/>
                </a:solidFill>
                <a:latin typeface="+mj-lt"/>
                <a:cs typeface="Trebuchet MS"/>
              </a:rPr>
              <a:t/>
            </a:r>
            <a:br>
              <a:rPr lang="en-US" sz="1800" b="1" dirty="0" smtClean="0">
                <a:solidFill>
                  <a:srgbClr val="231F20"/>
                </a:solidFill>
                <a:latin typeface="+mj-lt"/>
                <a:cs typeface="Trebuchet MS"/>
              </a:rPr>
            </a:br>
            <a:r>
              <a:rPr lang="ru-RU" sz="1600" dirty="0" smtClean="0">
                <a:solidFill>
                  <a:srgbClr val="231F20"/>
                </a:solidFill>
                <a:latin typeface="+mj-lt"/>
                <a:cs typeface="Arial Narrow"/>
              </a:rPr>
              <a:t>Санкт-Петербург</a:t>
            </a:r>
            <a:r>
              <a:rPr lang="ru-RU" sz="1600" dirty="0">
                <a:solidFill>
                  <a:srgbClr val="231F20"/>
                </a:solidFill>
                <a:latin typeface="+mj-lt"/>
                <a:cs typeface="Arial Narrow"/>
              </a:rPr>
              <a:t>, </a:t>
            </a:r>
            <a:r>
              <a:rPr lang="ru-RU" sz="1600" dirty="0" smtClean="0">
                <a:solidFill>
                  <a:srgbClr val="231F20"/>
                </a:solidFill>
                <a:latin typeface="+mj-lt"/>
                <a:cs typeface="Arial Narrow"/>
              </a:rPr>
              <a:t>Невский район,</a:t>
            </a:r>
            <a:br>
              <a:rPr lang="ru-RU" sz="1600" dirty="0" smtClean="0">
                <a:solidFill>
                  <a:srgbClr val="231F20"/>
                </a:solidFill>
                <a:latin typeface="+mj-lt"/>
                <a:cs typeface="Arial Narrow"/>
              </a:rPr>
            </a:br>
            <a:r>
              <a:rPr lang="ru-RU" sz="1600" dirty="0" smtClean="0">
                <a:solidFill>
                  <a:srgbClr val="231F20"/>
                </a:solidFill>
                <a:latin typeface="+mj-lt"/>
                <a:cs typeface="Arial Narrow"/>
              </a:rPr>
              <a:t>ул</a:t>
            </a:r>
            <a:r>
              <a:rPr lang="ru-RU" sz="1600" dirty="0">
                <a:solidFill>
                  <a:srgbClr val="231F20"/>
                </a:solidFill>
                <a:latin typeface="+mj-lt"/>
                <a:cs typeface="Arial Narrow"/>
              </a:rPr>
              <a:t>. </a:t>
            </a:r>
            <a:r>
              <a:rPr lang="ru-RU" sz="1600" dirty="0" err="1">
                <a:solidFill>
                  <a:srgbClr val="231F20"/>
                </a:solidFill>
                <a:latin typeface="+mj-lt"/>
                <a:cs typeface="Arial Narrow"/>
              </a:rPr>
              <a:t>Русановская</a:t>
            </a:r>
            <a:r>
              <a:rPr lang="ru-RU" sz="1600" dirty="0">
                <a:solidFill>
                  <a:srgbClr val="231F20"/>
                </a:solidFill>
                <a:latin typeface="+mj-lt"/>
                <a:cs typeface="Arial Narrow"/>
              </a:rPr>
              <a:t>, </a:t>
            </a:r>
            <a:r>
              <a:rPr lang="ru-RU" sz="1600" dirty="0" smtClean="0">
                <a:solidFill>
                  <a:srgbClr val="231F20"/>
                </a:solidFill>
                <a:latin typeface="+mj-lt"/>
                <a:cs typeface="Arial Narrow"/>
              </a:rPr>
              <a:t>д. 18, </a:t>
            </a:r>
            <a:r>
              <a:rPr lang="ru-RU" sz="1600" dirty="0">
                <a:solidFill>
                  <a:srgbClr val="231F20"/>
                </a:solidFill>
                <a:latin typeface="+mj-lt"/>
                <a:cs typeface="Arial Narrow"/>
              </a:rPr>
              <a:t>корп. </a:t>
            </a:r>
            <a:r>
              <a:rPr lang="ru-RU" sz="1600" dirty="0" smtClean="0">
                <a:solidFill>
                  <a:srgbClr val="231F20"/>
                </a:solidFill>
                <a:latin typeface="+mj-lt"/>
                <a:cs typeface="Arial Narrow"/>
              </a:rPr>
              <a:t>1</a:t>
            </a:r>
            <a:r>
              <a:rPr lang="en-US" sz="1600" dirty="0" smtClean="0">
                <a:solidFill>
                  <a:srgbClr val="231F20"/>
                </a:solidFill>
                <a:latin typeface="+mj-lt"/>
                <a:cs typeface="Arial Narrow"/>
              </a:rPr>
              <a:t>, </a:t>
            </a:r>
            <a:r>
              <a:rPr lang="ru-RU" sz="1600" dirty="0" smtClean="0">
                <a:solidFill>
                  <a:srgbClr val="231F20"/>
                </a:solidFill>
                <a:latin typeface="+mj-lt"/>
                <a:cs typeface="Arial Narrow"/>
              </a:rPr>
              <a:t>строение 1</a:t>
            </a:r>
            <a:endParaRPr sz="1600" dirty="0">
              <a:latin typeface="+mj-lt"/>
              <a:cs typeface="Arial Narrow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750381" y="3867319"/>
            <a:ext cx="1210588" cy="624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5010"/>
              </a:lnSpc>
              <a:spcBef>
                <a:spcPts val="100"/>
              </a:spcBef>
              <a:tabLst>
                <a:tab pos="1905000" algn="l"/>
              </a:tabLst>
            </a:pPr>
            <a:r>
              <a:rPr lang="ru-RU" sz="2250" baseline="1851" dirty="0" smtClean="0">
                <a:solidFill>
                  <a:srgbClr val="FFFFFF"/>
                </a:solidFill>
                <a:latin typeface="+mj-lt"/>
                <a:cs typeface="Arial Narrow"/>
              </a:rPr>
              <a:t>инвалидных</a:t>
            </a:r>
            <a:endParaRPr lang="en-US" sz="2250" baseline="1851" dirty="0">
              <a:solidFill>
                <a:srgbClr val="FFFFFF"/>
              </a:solidFill>
              <a:latin typeface="+mj-lt"/>
              <a:cs typeface="Arial Narrow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48" y="6067425"/>
            <a:ext cx="4979508" cy="973735"/>
          </a:xfrm>
          <a:prstGeom prst="rect">
            <a:avLst/>
          </a:prstGeom>
        </p:spPr>
      </p:pic>
      <p:sp>
        <p:nvSpPr>
          <p:cNvPr id="81" name="object 43"/>
          <p:cNvSpPr/>
          <p:nvPr/>
        </p:nvSpPr>
        <p:spPr>
          <a:xfrm>
            <a:off x="-69315" y="1838734"/>
            <a:ext cx="3479355" cy="3643182"/>
          </a:xfrm>
          <a:custGeom>
            <a:avLst/>
            <a:gdLst>
              <a:gd name="connsiteX0" fmla="*/ 3385947 w 3385947"/>
              <a:gd name="connsiteY0" fmla="*/ 0 h 447751"/>
              <a:gd name="connsiteX1" fmla="*/ 2702518 w 3385947"/>
              <a:gd name="connsiteY1" fmla="*/ 0 h 447751"/>
              <a:gd name="connsiteX2" fmla="*/ 0 w 3385947"/>
              <a:gd name="connsiteY2" fmla="*/ 447751 h 447751"/>
              <a:gd name="connsiteX3" fmla="*/ 3152622 w 3385947"/>
              <a:gd name="connsiteY3" fmla="*/ 447751 h 447751"/>
              <a:gd name="connsiteX4" fmla="*/ 3385947 w 3385947"/>
              <a:gd name="connsiteY4" fmla="*/ 0 h 447751"/>
              <a:gd name="connsiteX0" fmla="*/ 685895 w 685895"/>
              <a:gd name="connsiteY0" fmla="*/ 0 h 447751"/>
              <a:gd name="connsiteX1" fmla="*/ 2466 w 685895"/>
              <a:gd name="connsiteY1" fmla="*/ 0 h 447751"/>
              <a:gd name="connsiteX2" fmla="*/ 0 w 685895"/>
              <a:gd name="connsiteY2" fmla="*/ 442819 h 447751"/>
              <a:gd name="connsiteX3" fmla="*/ 452570 w 685895"/>
              <a:gd name="connsiteY3" fmla="*/ 447751 h 447751"/>
              <a:gd name="connsiteX4" fmla="*/ 685895 w 685895"/>
              <a:gd name="connsiteY4" fmla="*/ 0 h 447751"/>
              <a:gd name="connsiteX0" fmla="*/ 684823 w 684823"/>
              <a:gd name="connsiteY0" fmla="*/ 0 h 449249"/>
              <a:gd name="connsiteX1" fmla="*/ 1394 w 684823"/>
              <a:gd name="connsiteY1" fmla="*/ 0 h 449249"/>
              <a:gd name="connsiteX2" fmla="*/ 0 w 684823"/>
              <a:gd name="connsiteY2" fmla="*/ 449249 h 449249"/>
              <a:gd name="connsiteX3" fmla="*/ 451498 w 684823"/>
              <a:gd name="connsiteY3" fmla="*/ 447751 h 449249"/>
              <a:gd name="connsiteX4" fmla="*/ 684823 w 684823"/>
              <a:gd name="connsiteY4" fmla="*/ 0 h 449249"/>
              <a:gd name="connsiteX0" fmla="*/ 683430 w 683430"/>
              <a:gd name="connsiteY0" fmla="*/ 0 h 448319"/>
              <a:gd name="connsiteX1" fmla="*/ 1 w 683430"/>
              <a:gd name="connsiteY1" fmla="*/ 0 h 448319"/>
              <a:gd name="connsiteX2" fmla="*/ 245042 w 683430"/>
              <a:gd name="connsiteY2" fmla="*/ 448319 h 448319"/>
              <a:gd name="connsiteX3" fmla="*/ 450105 w 683430"/>
              <a:gd name="connsiteY3" fmla="*/ 447751 h 448319"/>
              <a:gd name="connsiteX4" fmla="*/ 683430 w 683430"/>
              <a:gd name="connsiteY4" fmla="*/ 0 h 448319"/>
              <a:gd name="connsiteX0" fmla="*/ 438388 w 438388"/>
              <a:gd name="connsiteY0" fmla="*/ 0 h 448319"/>
              <a:gd name="connsiteX1" fmla="*/ 4184 w 438388"/>
              <a:gd name="connsiteY1" fmla="*/ 930 h 448319"/>
              <a:gd name="connsiteX2" fmla="*/ 0 w 438388"/>
              <a:gd name="connsiteY2" fmla="*/ 448319 h 448319"/>
              <a:gd name="connsiteX3" fmla="*/ 205063 w 438388"/>
              <a:gd name="connsiteY3" fmla="*/ 447751 h 448319"/>
              <a:gd name="connsiteX4" fmla="*/ 438388 w 438388"/>
              <a:gd name="connsiteY4" fmla="*/ 0 h 448319"/>
              <a:gd name="connsiteX0" fmla="*/ 434227 w 434227"/>
              <a:gd name="connsiteY0" fmla="*/ 0 h 448319"/>
              <a:gd name="connsiteX1" fmla="*/ 23 w 434227"/>
              <a:gd name="connsiteY1" fmla="*/ 930 h 448319"/>
              <a:gd name="connsiteX2" fmla="*/ 6068 w 434227"/>
              <a:gd name="connsiteY2" fmla="*/ 448319 h 448319"/>
              <a:gd name="connsiteX3" fmla="*/ 200902 w 434227"/>
              <a:gd name="connsiteY3" fmla="*/ 447751 h 448319"/>
              <a:gd name="connsiteX4" fmla="*/ 434227 w 434227"/>
              <a:gd name="connsiteY4" fmla="*/ 0 h 448319"/>
              <a:gd name="connsiteX0" fmla="*/ 428159 w 428159"/>
              <a:gd name="connsiteY0" fmla="*/ 0 h 448319"/>
              <a:gd name="connsiteX1" fmla="*/ 465 w 428159"/>
              <a:gd name="connsiteY1" fmla="*/ 1860 h 448319"/>
              <a:gd name="connsiteX2" fmla="*/ 0 w 428159"/>
              <a:gd name="connsiteY2" fmla="*/ 448319 h 448319"/>
              <a:gd name="connsiteX3" fmla="*/ 194834 w 428159"/>
              <a:gd name="connsiteY3" fmla="*/ 447751 h 448319"/>
              <a:gd name="connsiteX4" fmla="*/ 428159 w 428159"/>
              <a:gd name="connsiteY4" fmla="*/ 0 h 44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59" h="448319">
                <a:moveTo>
                  <a:pt x="428159" y="0"/>
                </a:moveTo>
                <a:lnTo>
                  <a:pt x="465" y="1860"/>
                </a:lnTo>
                <a:cubicBezTo>
                  <a:pt x="0" y="151610"/>
                  <a:pt x="465" y="298569"/>
                  <a:pt x="0" y="448319"/>
                </a:cubicBezTo>
                <a:lnTo>
                  <a:pt x="194834" y="447751"/>
                </a:lnTo>
                <a:lnTo>
                  <a:pt x="42815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753059"/>
            <a:ext cx="3386454" cy="448309"/>
          </a:xfrm>
          <a:custGeom>
            <a:avLst/>
            <a:gdLst/>
            <a:ahLst/>
            <a:cxnLst/>
            <a:rect l="l" t="t" r="r" b="b"/>
            <a:pathLst>
              <a:path w="3386454" h="448309">
                <a:moveTo>
                  <a:pt x="3385947" y="0"/>
                </a:moveTo>
                <a:lnTo>
                  <a:pt x="0" y="0"/>
                </a:lnTo>
                <a:lnTo>
                  <a:pt x="0" y="447751"/>
                </a:lnTo>
                <a:lnTo>
                  <a:pt x="3152622" y="447751"/>
                </a:lnTo>
                <a:lnTo>
                  <a:pt x="338594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1174048" y="725309"/>
            <a:ext cx="173990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35" dirty="0"/>
              <a:t>ВАШ</a:t>
            </a:r>
            <a:r>
              <a:rPr sz="2900" spc="55" dirty="0"/>
              <a:t> </a:t>
            </a:r>
            <a:r>
              <a:rPr sz="2900" spc="50" dirty="0"/>
              <a:t>ДОМ</a:t>
            </a:r>
            <a:endParaRPr sz="2900" dirty="0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9" y="535636"/>
            <a:ext cx="2611441" cy="57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0" y="2641980"/>
            <a:ext cx="10692130" cy="945515"/>
          </a:xfrm>
          <a:custGeom>
            <a:avLst/>
            <a:gdLst/>
            <a:ahLst/>
            <a:cxnLst/>
            <a:rect l="l" t="t" r="r" b="b"/>
            <a:pathLst>
              <a:path w="10692130" h="945514">
                <a:moveTo>
                  <a:pt x="10692003" y="945362"/>
                </a:moveTo>
                <a:lnTo>
                  <a:pt x="0" y="945362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94536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753071"/>
            <a:ext cx="3096895" cy="448309"/>
          </a:xfrm>
          <a:custGeom>
            <a:avLst/>
            <a:gdLst/>
            <a:ahLst/>
            <a:cxnLst/>
            <a:rect l="l" t="t" r="r" b="b"/>
            <a:pathLst>
              <a:path w="3096895" h="448309">
                <a:moveTo>
                  <a:pt x="3096793" y="0"/>
                </a:moveTo>
                <a:lnTo>
                  <a:pt x="0" y="0"/>
                </a:lnTo>
                <a:lnTo>
                  <a:pt x="0" y="447751"/>
                </a:lnTo>
                <a:lnTo>
                  <a:pt x="2863469" y="447751"/>
                </a:lnTo>
                <a:lnTo>
                  <a:pt x="3096793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174048" y="725284"/>
            <a:ext cx="156083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0" dirty="0"/>
              <a:t>ВАША</a:t>
            </a:r>
            <a:r>
              <a:rPr sz="2900" spc="70" dirty="0"/>
              <a:t> УК</a:t>
            </a:r>
            <a:endParaRPr sz="2900"/>
          </a:p>
        </p:txBody>
      </p:sp>
      <p:sp>
        <p:nvSpPr>
          <p:cNvPr id="43" name="object 9"/>
          <p:cNvSpPr/>
          <p:nvPr/>
        </p:nvSpPr>
        <p:spPr>
          <a:xfrm>
            <a:off x="692570" y="2687955"/>
            <a:ext cx="962911" cy="782265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42" name="object 2"/>
          <p:cNvSpPr txBox="1"/>
          <p:nvPr/>
        </p:nvSpPr>
        <p:spPr>
          <a:xfrm>
            <a:off x="1841500" y="2714625"/>
            <a:ext cx="4216924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05"/>
              </a:lnSpc>
              <a:spcBef>
                <a:spcPts val="100"/>
              </a:spcBef>
            </a:pPr>
            <a:r>
              <a:rPr lang="ru-RU" sz="2500" dirty="0" smtClean="0">
                <a:solidFill>
                  <a:srgbClr val="231F20"/>
                </a:solidFill>
                <a:latin typeface="Calibri" panose="020F0502020204030204" pitchFamily="34" charset="0"/>
                <a:cs typeface="Calibri"/>
              </a:rPr>
              <a:t>УПРАВЛЯЮЩАЯ</a:t>
            </a:r>
            <a:r>
              <a:rPr sz="2500" dirty="0" smtClean="0">
                <a:solidFill>
                  <a:srgbClr val="231F2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2500" dirty="0" smtClean="0">
                <a:solidFill>
                  <a:srgbClr val="231F20"/>
                </a:solidFill>
                <a:latin typeface="Calibri" panose="020F0502020204030204" pitchFamily="34" charset="0"/>
                <a:cs typeface="Calibri"/>
              </a:rPr>
              <a:t>КОМПАНИЯ</a:t>
            </a:r>
          </a:p>
          <a:p>
            <a:pPr marL="12700">
              <a:lnSpc>
                <a:spcPts val="3005"/>
              </a:lnSpc>
              <a:spcBef>
                <a:spcPts val="100"/>
              </a:spcBef>
            </a:pPr>
            <a:r>
              <a:rPr lang="ru-RU" sz="2500" dirty="0" smtClean="0">
                <a:solidFill>
                  <a:srgbClr val="231F20"/>
                </a:solidFill>
                <a:latin typeface="Calibri" panose="020F0502020204030204" pitchFamily="34" charset="0"/>
                <a:cs typeface="Calibri"/>
              </a:rPr>
              <a:t>«КАНТЕЛЕ»</a:t>
            </a:r>
            <a:endParaRPr sz="25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4" name="object 36"/>
          <p:cNvSpPr txBox="1"/>
          <p:nvPr/>
        </p:nvSpPr>
        <p:spPr>
          <a:xfrm>
            <a:off x="6497010" y="2223530"/>
            <a:ext cx="3622282" cy="29751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5" name="object 38"/>
          <p:cNvSpPr txBox="1"/>
          <p:nvPr/>
        </p:nvSpPr>
        <p:spPr>
          <a:xfrm>
            <a:off x="1764609" y="4020211"/>
            <a:ext cx="4370705" cy="243912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6210" indent="-143510">
              <a:lnSpc>
                <a:spcPts val="1650"/>
              </a:lnSpc>
              <a:spcBef>
                <a:spcPts val="1235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Применяем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единые стандарты качества</a:t>
            </a:r>
            <a:endParaRPr sz="1500" dirty="0">
              <a:latin typeface="+mj-lt"/>
              <a:cs typeface="Arial Narrow"/>
            </a:endParaRPr>
          </a:p>
          <a:p>
            <a:pPr marL="156210">
              <a:lnSpc>
                <a:spcPts val="1650"/>
              </a:lnSpc>
            </a:pP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ЦДС </a:t>
            </a: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«У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правление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lang="ru-RU" sz="1500" dirty="0">
                <a:solidFill>
                  <a:srgbClr val="231F20"/>
                </a:solidFill>
                <a:latin typeface="+mj-lt"/>
                <a:cs typeface="Arial Narrow"/>
              </a:rPr>
              <a:t>Д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омами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»</a:t>
            </a:r>
            <a:endParaRPr sz="1500" dirty="0">
              <a:latin typeface="+mj-lt"/>
              <a:cs typeface="Arial Narrow"/>
            </a:endParaRPr>
          </a:p>
          <a:p>
            <a:pPr marL="156210" marR="353695" indent="-143510">
              <a:lnSpc>
                <a:spcPts val="1500"/>
              </a:lnSpc>
              <a:spcBef>
                <a:spcPts val="500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Знаем технические особенности всех  инженерных систем в вашем доме, ведь  вопросы обслуживания вашего дома  продуманы еще на этапе проектирования,</a:t>
            </a:r>
            <a:endParaRPr sz="1500" dirty="0">
              <a:latin typeface="+mj-lt"/>
              <a:cs typeface="Arial Narrow"/>
            </a:endParaRPr>
          </a:p>
          <a:p>
            <a:pPr marL="156210" indent="-143510">
              <a:lnSpc>
                <a:spcPts val="1650"/>
              </a:lnSpc>
              <a:spcBef>
                <a:spcPts val="200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sz="1500" dirty="0" err="1">
                <a:solidFill>
                  <a:srgbClr val="231F20"/>
                </a:solidFill>
                <a:latin typeface="+mj-lt"/>
                <a:cs typeface="Arial Narrow"/>
              </a:rPr>
              <a:t>Предоставляем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прозрачные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тарифы</a:t>
            </a:r>
            <a:endParaRPr sz="1500" dirty="0">
              <a:latin typeface="+mj-lt"/>
              <a:cs typeface="Arial Narrow"/>
            </a:endParaRPr>
          </a:p>
          <a:p>
            <a:pPr marL="156210" marR="17780">
              <a:lnSpc>
                <a:spcPts val="1500"/>
              </a:lnSpc>
              <a:spcBef>
                <a:spcPts val="150"/>
              </a:spcBef>
            </a:pP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и отчетность (1 раз в год согласно требованиям  законодательства),</a:t>
            </a:r>
            <a:endParaRPr sz="1500" dirty="0">
              <a:latin typeface="+mj-lt"/>
              <a:cs typeface="Arial Narrow"/>
            </a:endParaRPr>
          </a:p>
          <a:p>
            <a:pPr marL="156210" indent="-143510">
              <a:lnSpc>
                <a:spcPct val="100000"/>
              </a:lnSpc>
              <a:spcBef>
                <a:spcPts val="200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Работаем по лицензии (№ </a:t>
            </a:r>
            <a:r>
              <a:rPr lang="ru-RU" sz="1500" dirty="0" smtClean="0"/>
              <a:t>78-000</a:t>
            </a:r>
            <a:r>
              <a:rPr lang="en-US" sz="1500" dirty="0" smtClean="0"/>
              <a:t>636</a:t>
            </a:r>
            <a:r>
              <a:rPr lang="ru-RU" sz="1500" dirty="0" smtClean="0"/>
              <a:t> </a:t>
            </a:r>
            <a:r>
              <a:rPr lang="ru-RU" sz="1500" dirty="0"/>
              <a:t>от </a:t>
            </a:r>
            <a:r>
              <a:rPr lang="ru-RU" sz="1500" dirty="0" smtClean="0"/>
              <a:t>12.07.2019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г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.),</a:t>
            </a:r>
            <a:endParaRPr sz="1500" dirty="0">
              <a:latin typeface="+mj-lt"/>
              <a:cs typeface="Arial Narrow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94" y="2661272"/>
            <a:ext cx="5478141" cy="5157006"/>
          </a:xfrm>
          <a:prstGeom prst="rect">
            <a:avLst/>
          </a:prstGeom>
        </p:spPr>
      </p:pic>
      <p:sp>
        <p:nvSpPr>
          <p:cNvPr id="48" name="object 9"/>
          <p:cNvSpPr/>
          <p:nvPr/>
        </p:nvSpPr>
        <p:spPr>
          <a:xfrm>
            <a:off x="7814971" y="5652590"/>
            <a:ext cx="1680171" cy="1364964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9" y="535636"/>
            <a:ext cx="2611441" cy="5787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0" y="2641980"/>
            <a:ext cx="10692130" cy="945515"/>
          </a:xfrm>
          <a:custGeom>
            <a:avLst/>
            <a:gdLst/>
            <a:ahLst/>
            <a:cxnLst/>
            <a:rect l="l" t="t" r="r" b="b"/>
            <a:pathLst>
              <a:path w="10692130" h="945514">
                <a:moveTo>
                  <a:pt x="10692003" y="945362"/>
                </a:moveTo>
                <a:lnTo>
                  <a:pt x="0" y="945362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94536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753071"/>
            <a:ext cx="3096895" cy="448309"/>
          </a:xfrm>
          <a:custGeom>
            <a:avLst/>
            <a:gdLst/>
            <a:ahLst/>
            <a:cxnLst/>
            <a:rect l="l" t="t" r="r" b="b"/>
            <a:pathLst>
              <a:path w="3096895" h="448309">
                <a:moveTo>
                  <a:pt x="3096793" y="0"/>
                </a:moveTo>
                <a:lnTo>
                  <a:pt x="0" y="0"/>
                </a:lnTo>
                <a:lnTo>
                  <a:pt x="0" y="447751"/>
                </a:lnTo>
                <a:lnTo>
                  <a:pt x="2863469" y="447751"/>
                </a:lnTo>
                <a:lnTo>
                  <a:pt x="3096793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174048" y="725284"/>
            <a:ext cx="156083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0" dirty="0"/>
              <a:t>ВАША</a:t>
            </a:r>
            <a:r>
              <a:rPr sz="2900" spc="70" dirty="0"/>
              <a:t> УК</a:t>
            </a:r>
            <a:endParaRPr sz="2900"/>
          </a:p>
        </p:txBody>
      </p:sp>
      <p:sp>
        <p:nvSpPr>
          <p:cNvPr id="43" name="object 9"/>
          <p:cNvSpPr/>
          <p:nvPr/>
        </p:nvSpPr>
        <p:spPr>
          <a:xfrm>
            <a:off x="692570" y="2687955"/>
            <a:ext cx="962911" cy="782265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sp>
        <p:nvSpPr>
          <p:cNvPr id="42" name="object 2"/>
          <p:cNvSpPr txBox="1"/>
          <p:nvPr/>
        </p:nvSpPr>
        <p:spPr>
          <a:xfrm>
            <a:off x="1841500" y="2717192"/>
            <a:ext cx="4216924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05"/>
              </a:lnSpc>
              <a:spcBef>
                <a:spcPts val="100"/>
              </a:spcBef>
            </a:pPr>
            <a:r>
              <a:rPr lang="ru-RU" sz="2500" dirty="0" smtClean="0">
                <a:solidFill>
                  <a:srgbClr val="231F20"/>
                </a:solidFill>
                <a:latin typeface="Calibri" panose="020F0502020204030204" pitchFamily="34" charset="0"/>
                <a:cs typeface="Calibri"/>
              </a:rPr>
              <a:t>УПРАВЛЯЮЩАЯ</a:t>
            </a:r>
            <a:r>
              <a:rPr sz="2500" dirty="0" smtClean="0">
                <a:solidFill>
                  <a:srgbClr val="231F20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ru-RU" sz="2500" dirty="0" smtClean="0">
                <a:solidFill>
                  <a:srgbClr val="231F20"/>
                </a:solidFill>
                <a:latin typeface="Calibri" panose="020F0502020204030204" pitchFamily="34" charset="0"/>
                <a:cs typeface="Calibri"/>
              </a:rPr>
              <a:t>КОМПАНИЯ</a:t>
            </a:r>
          </a:p>
          <a:p>
            <a:pPr marL="12700">
              <a:lnSpc>
                <a:spcPts val="3005"/>
              </a:lnSpc>
              <a:spcBef>
                <a:spcPts val="100"/>
              </a:spcBef>
            </a:pPr>
            <a:r>
              <a:rPr lang="ru-RU" sz="2500" dirty="0" smtClean="0">
                <a:solidFill>
                  <a:srgbClr val="231F20"/>
                </a:solidFill>
                <a:latin typeface="Calibri" panose="020F0502020204030204" pitchFamily="34" charset="0"/>
                <a:cs typeface="Calibri"/>
              </a:rPr>
              <a:t>«КАНТЕЛЕ»</a:t>
            </a:r>
            <a:endParaRPr sz="25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4" name="object 36"/>
          <p:cNvSpPr txBox="1"/>
          <p:nvPr/>
        </p:nvSpPr>
        <p:spPr>
          <a:xfrm>
            <a:off x="6497010" y="2223530"/>
            <a:ext cx="3622282" cy="29751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6" name="object 39"/>
          <p:cNvSpPr txBox="1"/>
          <p:nvPr/>
        </p:nvSpPr>
        <p:spPr>
          <a:xfrm>
            <a:off x="1841500" y="4072821"/>
            <a:ext cx="3987866" cy="268022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6210" marR="215900" indent="-143510">
              <a:lnSpc>
                <a:spcPts val="1500"/>
              </a:lnSpc>
              <a:spcBef>
                <a:spcPts val="400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Действует 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собственная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круглосуточная  </a:t>
            </a:r>
            <a:r>
              <a:rPr sz="1500" dirty="0" err="1">
                <a:solidFill>
                  <a:srgbClr val="231F20"/>
                </a:solidFill>
                <a:latin typeface="+mj-lt"/>
                <a:cs typeface="Arial Narrow"/>
              </a:rPr>
              <a:t>аварийно-диспетчерская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 err="1" smtClean="0">
                <a:latin typeface="+mj-lt"/>
                <a:cs typeface="Arial Narrow"/>
              </a:rPr>
              <a:t>служба</a:t>
            </a:r>
            <a:r>
              <a:rPr lang="ru-RU" sz="1500" dirty="0" smtClean="0">
                <a:latin typeface="+mj-lt"/>
                <a:cs typeface="Arial Narrow"/>
              </a:rPr>
              <a:t> 24</a:t>
            </a:r>
            <a:r>
              <a:rPr lang="en-US" sz="1500" dirty="0" smtClean="0">
                <a:latin typeface="+mj-lt"/>
                <a:cs typeface="Arial Narrow"/>
              </a:rPr>
              <a:t>/7</a:t>
            </a:r>
            <a:endParaRPr sz="1500" dirty="0">
              <a:latin typeface="+mj-lt"/>
              <a:cs typeface="Arial Narrow"/>
            </a:endParaRPr>
          </a:p>
          <a:p>
            <a:pPr marL="156210" marR="180975" indent="-143510">
              <a:lnSpc>
                <a:spcPts val="1500"/>
              </a:lnSpc>
              <a:spcBef>
                <a:spcPts val="500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lang="ru-RU" sz="1500" dirty="0" smtClean="0">
                <a:latin typeface="+mj-lt"/>
                <a:cs typeface="Arial Narrow"/>
              </a:rPr>
              <a:t>Работает </a:t>
            </a:r>
            <a:r>
              <a:rPr sz="1500" dirty="0" err="1" smtClean="0">
                <a:latin typeface="+mj-lt"/>
                <a:cs typeface="Arial Narrow"/>
              </a:rPr>
              <a:t>штат</a:t>
            </a:r>
            <a:r>
              <a:rPr sz="1500" dirty="0" smtClean="0">
                <a:latin typeface="+mj-lt"/>
                <a:cs typeface="Arial Narrow"/>
              </a:rPr>
              <a:t> </a:t>
            </a:r>
            <a:r>
              <a:rPr sz="1500" dirty="0" err="1" smtClean="0">
                <a:latin typeface="+mj-lt"/>
                <a:cs typeface="Arial Narrow"/>
              </a:rPr>
              <a:t>профессионалов</a:t>
            </a:r>
            <a:r>
              <a:rPr lang="ru-RU" sz="1500" dirty="0" smtClean="0">
                <a:latin typeface="+mj-lt"/>
                <a:cs typeface="Arial Narrow"/>
              </a:rPr>
              <a:t>, которые будут заниматься вашим домом</a:t>
            </a:r>
            <a:r>
              <a:rPr sz="1500" dirty="0" smtClean="0">
                <a:latin typeface="+mj-lt"/>
                <a:cs typeface="Arial Narrow"/>
              </a:rPr>
              <a:t>: </a:t>
            </a:r>
            <a:r>
              <a:rPr sz="1500" dirty="0" err="1" smtClean="0">
                <a:latin typeface="+mj-lt"/>
                <a:cs typeface="Arial Narrow"/>
              </a:rPr>
              <a:t>электрик</a:t>
            </a:r>
            <a:r>
              <a:rPr sz="1500" dirty="0" smtClean="0">
                <a:latin typeface="+mj-lt"/>
                <a:cs typeface="Arial Narrow"/>
              </a:rPr>
              <a:t>,  </a:t>
            </a:r>
            <a:r>
              <a:rPr lang="ru-RU" sz="1500" dirty="0" smtClean="0">
                <a:latin typeface="+mj-lt"/>
                <a:cs typeface="Arial Narrow"/>
              </a:rPr>
              <a:t> </a:t>
            </a:r>
            <a:r>
              <a:rPr sz="1500" dirty="0" err="1" smtClean="0">
                <a:latin typeface="+mj-lt"/>
                <a:cs typeface="Arial Narrow"/>
              </a:rPr>
              <a:t>сантехник</a:t>
            </a:r>
            <a:r>
              <a:rPr sz="1500" dirty="0" smtClean="0">
                <a:latin typeface="+mj-lt"/>
                <a:cs typeface="Arial Narrow"/>
              </a:rPr>
              <a:t>, </a:t>
            </a:r>
            <a:r>
              <a:rPr sz="1500" dirty="0" err="1" smtClean="0">
                <a:latin typeface="+mj-lt"/>
                <a:cs typeface="Arial Narrow"/>
              </a:rPr>
              <a:t>плотник</a:t>
            </a:r>
            <a:r>
              <a:rPr sz="1500" dirty="0" smtClean="0">
                <a:latin typeface="+mj-lt"/>
                <a:cs typeface="Arial Narrow"/>
              </a:rPr>
              <a:t>, </a:t>
            </a:r>
            <a:r>
              <a:rPr lang="ru-RU" sz="1500" dirty="0">
                <a:latin typeface="+mj-lt"/>
                <a:cs typeface="Arial Narrow"/>
              </a:rPr>
              <a:t>3</a:t>
            </a:r>
            <a:r>
              <a:rPr lang="ru-RU" sz="1500" dirty="0" smtClean="0">
                <a:latin typeface="+mj-lt"/>
                <a:cs typeface="Arial Narrow"/>
              </a:rPr>
              <a:t> </a:t>
            </a:r>
            <a:r>
              <a:rPr sz="1500" dirty="0" err="1" smtClean="0">
                <a:latin typeface="+mj-lt"/>
                <a:cs typeface="Arial Narrow"/>
              </a:rPr>
              <a:t>инженер</a:t>
            </a:r>
            <a:r>
              <a:rPr lang="ru-RU" sz="1500" dirty="0" smtClean="0">
                <a:latin typeface="+mj-lt"/>
                <a:cs typeface="Arial Narrow"/>
              </a:rPr>
              <a:t>а</a:t>
            </a:r>
            <a:r>
              <a:rPr sz="1500" dirty="0" smtClean="0">
                <a:latin typeface="+mj-lt"/>
                <a:cs typeface="Arial Narrow"/>
              </a:rPr>
              <a:t>,</a:t>
            </a:r>
            <a:r>
              <a:rPr lang="ru-RU" sz="1500" dirty="0">
                <a:latin typeface="+mj-lt"/>
                <a:cs typeface="Arial Narrow"/>
              </a:rPr>
              <a:t> </a:t>
            </a:r>
            <a:r>
              <a:rPr lang="ru-RU" sz="1500" dirty="0" smtClean="0">
                <a:latin typeface="+mj-lt"/>
                <a:cs typeface="Arial Narrow"/>
              </a:rPr>
              <a:t>             1 </a:t>
            </a:r>
            <a:r>
              <a:rPr sz="1500" dirty="0" err="1" smtClean="0">
                <a:latin typeface="+mj-lt"/>
                <a:cs typeface="Arial Narrow"/>
              </a:rPr>
              <a:t>бухгалтер</a:t>
            </a:r>
            <a:r>
              <a:rPr sz="1500" dirty="0" smtClean="0">
                <a:latin typeface="+mj-lt"/>
                <a:cs typeface="Arial Narrow"/>
              </a:rPr>
              <a:t>, </a:t>
            </a:r>
            <a:r>
              <a:rPr lang="ru-RU" sz="1500" dirty="0" smtClean="0">
                <a:latin typeface="+mj-lt"/>
                <a:cs typeface="Arial Narrow"/>
              </a:rPr>
              <a:t>управляющий и специалист         по эксплуатации дома (мастер).</a:t>
            </a:r>
          </a:p>
          <a:p>
            <a:pPr marL="156210" marR="180975" indent="-143510">
              <a:lnSpc>
                <a:spcPts val="1500"/>
              </a:lnSpc>
              <a:spcBef>
                <a:spcPts val="500"/>
              </a:spcBef>
              <a:buClr>
                <a:srgbClr val="A4CE40"/>
              </a:buClr>
              <a:buFontTx/>
              <a:buChar char="•"/>
              <a:tabLst>
                <a:tab pos="156845" algn="l"/>
              </a:tabLst>
            </a:pPr>
            <a:r>
              <a:rPr lang="ru-RU" sz="1500" dirty="0" smtClean="0">
                <a:solidFill>
                  <a:srgbClr val="231F20"/>
                </a:solidFill>
                <a:cs typeface="Arial Narrow"/>
              </a:rPr>
              <a:t>Есть собственный </a:t>
            </a:r>
            <a:r>
              <a:rPr lang="ru-RU" sz="1500" dirty="0">
                <a:solidFill>
                  <a:srgbClr val="231F20"/>
                </a:solidFill>
                <a:cs typeface="Arial Narrow"/>
              </a:rPr>
              <a:t>сотрудник по регистрации граждан по месту жительства (паспортист</a:t>
            </a:r>
            <a:r>
              <a:rPr lang="ru-RU" sz="1500" dirty="0" smtClean="0">
                <a:solidFill>
                  <a:srgbClr val="231F20"/>
                </a:solidFill>
                <a:cs typeface="Arial Narrow"/>
              </a:rPr>
              <a:t>).</a:t>
            </a:r>
            <a:endParaRPr lang="ru-RU" sz="1500" dirty="0" smtClean="0">
              <a:solidFill>
                <a:srgbClr val="231F20"/>
              </a:solidFill>
              <a:latin typeface="+mj-lt"/>
              <a:cs typeface="Arial Narrow"/>
            </a:endParaRPr>
          </a:p>
          <a:p>
            <a:pPr marL="156210" marR="5080" indent="-143510">
              <a:lnSpc>
                <a:spcPts val="1500"/>
              </a:lnSpc>
              <a:spcBef>
                <a:spcPts val="500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Всегда открыты для общения с жителями         и п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роводим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регулярные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встречи</a:t>
            </a: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. </a:t>
            </a:r>
          </a:p>
          <a:p>
            <a:pPr marL="12700" marR="5080">
              <a:lnSpc>
                <a:spcPts val="1500"/>
              </a:lnSpc>
              <a:spcBef>
                <a:spcPts val="500"/>
              </a:spcBef>
              <a:buClr>
                <a:srgbClr val="A4CE40"/>
              </a:buClr>
              <a:tabLst>
                <a:tab pos="156845" algn="l"/>
              </a:tabLst>
            </a:pPr>
            <a:endParaRPr sz="1500" dirty="0">
              <a:latin typeface="+mj-lt"/>
              <a:cs typeface="Arial Narrow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20" y="2651193"/>
            <a:ext cx="5701671" cy="5367433"/>
          </a:xfrm>
          <a:prstGeom prst="rect">
            <a:avLst/>
          </a:prstGeom>
        </p:spPr>
      </p:pic>
      <p:sp>
        <p:nvSpPr>
          <p:cNvPr id="45" name="object 9"/>
          <p:cNvSpPr/>
          <p:nvPr/>
        </p:nvSpPr>
        <p:spPr>
          <a:xfrm>
            <a:off x="7814971" y="5652590"/>
            <a:ext cx="1680171" cy="1364964"/>
          </a:xfrm>
          <a:custGeom>
            <a:avLst/>
            <a:gdLst/>
            <a:ahLst/>
            <a:cxnLst/>
            <a:rect l="l" t="t" r="r" b="b"/>
            <a:pathLst>
              <a:path w="758189" h="615950">
                <a:moveTo>
                  <a:pt x="757961" y="0"/>
                </a:moveTo>
                <a:lnTo>
                  <a:pt x="573443" y="292"/>
                </a:lnTo>
                <a:lnTo>
                  <a:pt x="524637" y="3168"/>
                </a:lnTo>
                <a:lnTo>
                  <a:pt x="477433" y="11660"/>
                </a:lnTo>
                <a:lnTo>
                  <a:pt x="432092" y="25524"/>
                </a:lnTo>
                <a:lnTo>
                  <a:pt x="388877" y="44520"/>
                </a:lnTo>
                <a:lnTo>
                  <a:pt x="348049" y="68405"/>
                </a:lnTo>
                <a:lnTo>
                  <a:pt x="309872" y="96937"/>
                </a:lnTo>
                <a:lnTo>
                  <a:pt x="274608" y="129875"/>
                </a:lnTo>
                <a:lnTo>
                  <a:pt x="242518" y="166977"/>
                </a:lnTo>
                <a:lnTo>
                  <a:pt x="213865" y="208001"/>
                </a:lnTo>
                <a:lnTo>
                  <a:pt x="188912" y="252704"/>
                </a:lnTo>
                <a:lnTo>
                  <a:pt x="0" y="615950"/>
                </a:lnTo>
                <a:lnTo>
                  <a:pt x="178574" y="615950"/>
                </a:lnTo>
                <a:lnTo>
                  <a:pt x="227526" y="613016"/>
                </a:lnTo>
                <a:lnTo>
                  <a:pt x="275119" y="604388"/>
                </a:lnTo>
                <a:lnTo>
                  <a:pt x="321032" y="590329"/>
                </a:lnTo>
                <a:lnTo>
                  <a:pt x="364940" y="571099"/>
                </a:lnTo>
                <a:lnTo>
                  <a:pt x="406520" y="546960"/>
                </a:lnTo>
                <a:lnTo>
                  <a:pt x="445448" y="518174"/>
                </a:lnTo>
                <a:lnTo>
                  <a:pt x="481401" y="485001"/>
                </a:lnTo>
                <a:lnTo>
                  <a:pt x="514055" y="447705"/>
                </a:lnTo>
                <a:lnTo>
                  <a:pt x="543087" y="406545"/>
                </a:lnTo>
                <a:lnTo>
                  <a:pt x="568172" y="361784"/>
                </a:lnTo>
                <a:lnTo>
                  <a:pt x="757961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9" y="535636"/>
            <a:ext cx="2611441" cy="5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4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bject 34"/>
          <p:cNvSpPr/>
          <p:nvPr/>
        </p:nvSpPr>
        <p:spPr>
          <a:xfrm>
            <a:off x="151650" y="2130445"/>
            <a:ext cx="10376650" cy="4679523"/>
          </a:xfrm>
          <a:custGeom>
            <a:avLst/>
            <a:gdLst/>
            <a:ahLst/>
            <a:cxnLst/>
            <a:rect l="l" t="t" r="r" b="b"/>
            <a:pathLst>
              <a:path w="10692130" h="945514">
                <a:moveTo>
                  <a:pt x="10692003" y="945362"/>
                </a:moveTo>
                <a:lnTo>
                  <a:pt x="0" y="945362"/>
                </a:lnTo>
                <a:lnTo>
                  <a:pt x="0" y="0"/>
                </a:lnTo>
                <a:lnTo>
                  <a:pt x="10692003" y="0"/>
                </a:lnTo>
                <a:lnTo>
                  <a:pt x="10692003" y="94536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631377" y="2611932"/>
            <a:ext cx="1962700" cy="2673716"/>
          </a:xfrm>
          <a:prstGeom prst="rect">
            <a:avLst/>
          </a:prstGeom>
          <a:solidFill>
            <a:srgbClr val="A4C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40" name="object 40"/>
          <p:cNvSpPr/>
          <p:nvPr/>
        </p:nvSpPr>
        <p:spPr>
          <a:xfrm>
            <a:off x="0" y="753071"/>
            <a:ext cx="3096895" cy="448309"/>
          </a:xfrm>
          <a:custGeom>
            <a:avLst/>
            <a:gdLst/>
            <a:ahLst/>
            <a:cxnLst/>
            <a:rect l="l" t="t" r="r" b="b"/>
            <a:pathLst>
              <a:path w="3096895" h="448309">
                <a:moveTo>
                  <a:pt x="3096793" y="0"/>
                </a:moveTo>
                <a:lnTo>
                  <a:pt x="0" y="0"/>
                </a:lnTo>
                <a:lnTo>
                  <a:pt x="0" y="447751"/>
                </a:lnTo>
                <a:lnTo>
                  <a:pt x="2863469" y="447751"/>
                </a:lnTo>
                <a:lnTo>
                  <a:pt x="3096793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174048" y="725284"/>
            <a:ext cx="156083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0" dirty="0"/>
              <a:t>ВАША</a:t>
            </a:r>
            <a:r>
              <a:rPr sz="2900" spc="70" dirty="0"/>
              <a:t> УК</a:t>
            </a:r>
            <a:endParaRPr sz="2900"/>
          </a:p>
        </p:txBody>
      </p:sp>
      <p:sp>
        <p:nvSpPr>
          <p:cNvPr id="131" name="object 67"/>
          <p:cNvSpPr txBox="1"/>
          <p:nvPr/>
        </p:nvSpPr>
        <p:spPr>
          <a:xfrm>
            <a:off x="605415" y="5448948"/>
            <a:ext cx="1913924" cy="633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0"/>
              </a:spcBef>
              <a:tabLst>
                <a:tab pos="560705" algn="l"/>
              </a:tabLst>
            </a:pPr>
            <a:r>
              <a:rPr lang="ru-RU" sz="1500" b="1" dirty="0" smtClean="0">
                <a:latin typeface="+mj-lt"/>
                <a:cs typeface="Calibri"/>
              </a:rPr>
              <a:t>Шакурова Ксения Равгатьевна</a:t>
            </a:r>
          </a:p>
          <a:p>
            <a:pPr marL="12700">
              <a:lnSpc>
                <a:spcPts val="1600"/>
              </a:lnSpc>
              <a:spcBef>
                <a:spcPts val="100"/>
              </a:spcBef>
              <a:tabLst>
                <a:tab pos="560705" algn="l"/>
              </a:tabLst>
            </a:pPr>
            <a:r>
              <a:rPr lang="ru-RU" sz="1300" dirty="0" smtClean="0">
                <a:latin typeface="+mj-lt"/>
                <a:cs typeface="Arial Narrow"/>
              </a:rPr>
              <a:t>Генеральный директор</a:t>
            </a:r>
            <a:endParaRPr sz="1300" dirty="0">
              <a:latin typeface="+mj-lt"/>
              <a:cs typeface="Arial Narrow"/>
            </a:endParaRPr>
          </a:p>
        </p:txBody>
      </p:sp>
      <p:sp>
        <p:nvSpPr>
          <p:cNvPr id="143" name="object 40"/>
          <p:cNvSpPr/>
          <p:nvPr/>
        </p:nvSpPr>
        <p:spPr>
          <a:xfrm>
            <a:off x="9312491" y="6442710"/>
            <a:ext cx="731520" cy="615315"/>
          </a:xfrm>
          <a:custGeom>
            <a:avLst/>
            <a:gdLst/>
            <a:ahLst/>
            <a:cxnLst/>
            <a:rect l="l" t="t" r="r" b="b"/>
            <a:pathLst>
              <a:path w="731520" h="615315">
                <a:moveTo>
                  <a:pt x="730923" y="0"/>
                </a:moveTo>
                <a:lnTo>
                  <a:pt x="320382" y="0"/>
                </a:lnTo>
                <a:lnTo>
                  <a:pt x="0" y="614692"/>
                </a:lnTo>
                <a:lnTo>
                  <a:pt x="410591" y="614692"/>
                </a:lnTo>
                <a:lnTo>
                  <a:pt x="438975" y="555320"/>
                </a:lnTo>
                <a:lnTo>
                  <a:pt x="730923" y="0"/>
                </a:lnTo>
                <a:close/>
              </a:path>
            </a:pathLst>
          </a:custGeom>
          <a:solidFill>
            <a:srgbClr val="0B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67"/>
          <p:cNvSpPr txBox="1"/>
          <p:nvPr/>
        </p:nvSpPr>
        <p:spPr>
          <a:xfrm>
            <a:off x="3026265" y="5488497"/>
            <a:ext cx="1913924" cy="646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0"/>
              </a:spcBef>
              <a:tabLst>
                <a:tab pos="560705" algn="l"/>
              </a:tabLst>
            </a:pPr>
            <a:r>
              <a:rPr lang="ru-RU" sz="1500" b="1" dirty="0" err="1" smtClean="0">
                <a:latin typeface="+mj-lt"/>
                <a:cs typeface="Calibri"/>
              </a:rPr>
              <a:t>Бриедис</a:t>
            </a:r>
            <a:endParaRPr lang="ru-RU" sz="1500" b="1" dirty="0" smtClean="0">
              <a:latin typeface="+mj-lt"/>
              <a:cs typeface="Calibri"/>
            </a:endParaRPr>
          </a:p>
          <a:p>
            <a:pPr marL="12700">
              <a:lnSpc>
                <a:spcPts val="1600"/>
              </a:lnSpc>
              <a:spcBef>
                <a:spcPts val="100"/>
              </a:spcBef>
              <a:tabLst>
                <a:tab pos="560705" algn="l"/>
              </a:tabLst>
            </a:pPr>
            <a:r>
              <a:rPr lang="ru-RU" sz="1500" b="1" dirty="0" err="1" smtClean="0">
                <a:latin typeface="+mj-lt"/>
                <a:cs typeface="Calibri"/>
              </a:rPr>
              <a:t>Янис</a:t>
            </a:r>
            <a:r>
              <a:rPr lang="ru-RU" sz="1500" b="1" dirty="0" smtClean="0">
                <a:latin typeface="+mj-lt"/>
                <a:cs typeface="Calibri"/>
              </a:rPr>
              <a:t> Карлович</a:t>
            </a:r>
          </a:p>
          <a:p>
            <a:pPr marL="12700">
              <a:lnSpc>
                <a:spcPts val="1600"/>
              </a:lnSpc>
              <a:spcBef>
                <a:spcPts val="100"/>
              </a:spcBef>
              <a:tabLst>
                <a:tab pos="560705" algn="l"/>
              </a:tabLst>
            </a:pPr>
            <a:r>
              <a:rPr lang="ru-RU" sz="1300" dirty="0" smtClean="0">
                <a:latin typeface="+mj-lt"/>
                <a:cs typeface="Arial Narrow"/>
              </a:rPr>
              <a:t>Управляющий</a:t>
            </a:r>
            <a:endParaRPr sz="1300" dirty="0">
              <a:latin typeface="+mj-lt"/>
              <a:cs typeface="Arial Narrow"/>
            </a:endParaRPr>
          </a:p>
        </p:txBody>
      </p:sp>
      <p:sp>
        <p:nvSpPr>
          <p:cNvPr id="44" name="object 67"/>
          <p:cNvSpPr txBox="1"/>
          <p:nvPr/>
        </p:nvSpPr>
        <p:spPr>
          <a:xfrm>
            <a:off x="5406908" y="5494037"/>
            <a:ext cx="2122927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0"/>
              </a:spcBef>
              <a:tabLst>
                <a:tab pos="560705" algn="l"/>
              </a:tabLst>
            </a:pPr>
            <a:r>
              <a:rPr lang="ru-RU" sz="1500" b="1" dirty="0" smtClean="0">
                <a:latin typeface="+mj-lt"/>
                <a:cs typeface="Calibri"/>
              </a:rPr>
              <a:t>Татарских</a:t>
            </a:r>
          </a:p>
          <a:p>
            <a:pPr marL="12700">
              <a:lnSpc>
                <a:spcPts val="1600"/>
              </a:lnSpc>
              <a:spcBef>
                <a:spcPts val="100"/>
              </a:spcBef>
              <a:tabLst>
                <a:tab pos="560705" algn="l"/>
              </a:tabLst>
            </a:pPr>
            <a:r>
              <a:rPr lang="ru-RU" sz="1500" b="1" dirty="0" smtClean="0">
                <a:latin typeface="+mj-lt"/>
                <a:cs typeface="Calibri"/>
              </a:rPr>
              <a:t>Марина Олеговна </a:t>
            </a:r>
          </a:p>
          <a:p>
            <a:pPr marL="12700">
              <a:lnSpc>
                <a:spcPts val="1600"/>
              </a:lnSpc>
              <a:spcBef>
                <a:spcPts val="100"/>
              </a:spcBef>
              <a:tabLst>
                <a:tab pos="560705" algn="l"/>
              </a:tabLst>
            </a:pPr>
            <a:r>
              <a:rPr lang="ru-RU" sz="1300" dirty="0">
                <a:latin typeface="+mj-lt"/>
                <a:cs typeface="Arial Narrow"/>
              </a:rPr>
              <a:t>Начальник отдела </a:t>
            </a:r>
            <a:r>
              <a:rPr lang="ru-RU" sz="1300" dirty="0" smtClean="0">
                <a:latin typeface="+mj-lt"/>
                <a:cs typeface="Arial Narrow"/>
              </a:rPr>
              <a:t>клиентского сервиса </a:t>
            </a:r>
            <a:br>
              <a:rPr lang="ru-RU" sz="1300" dirty="0" smtClean="0">
                <a:latin typeface="+mj-lt"/>
                <a:cs typeface="Arial Narrow"/>
              </a:rPr>
            </a:br>
            <a:r>
              <a:rPr lang="ru-RU" sz="1300" dirty="0" smtClean="0">
                <a:latin typeface="+mj-lt"/>
                <a:cs typeface="Arial Narrow"/>
              </a:rPr>
              <a:t>и работы с надзорными органами </a:t>
            </a:r>
            <a:endParaRPr lang="ru-RU" sz="1300" dirty="0">
              <a:latin typeface="+mj-lt"/>
              <a:cs typeface="Arial Narrow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0" y="2698110"/>
            <a:ext cx="1743773" cy="2501360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038281" y="2620896"/>
            <a:ext cx="1889892" cy="2673716"/>
          </a:xfrm>
          <a:prstGeom prst="rect">
            <a:avLst/>
          </a:prstGeom>
          <a:solidFill>
            <a:srgbClr val="A4C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57" y="2726881"/>
            <a:ext cx="1653131" cy="2479697"/>
          </a:xfrm>
          <a:prstGeom prst="rect">
            <a:avLst/>
          </a:prstGeom>
        </p:spPr>
      </p:pic>
      <p:sp>
        <p:nvSpPr>
          <p:cNvPr id="51" name="object 67"/>
          <p:cNvSpPr txBox="1"/>
          <p:nvPr/>
        </p:nvSpPr>
        <p:spPr>
          <a:xfrm>
            <a:off x="7840712" y="5460424"/>
            <a:ext cx="2122927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500" b="1" dirty="0" err="1" smtClean="0"/>
              <a:t>Пулым</a:t>
            </a:r>
            <a:r>
              <a:rPr lang="ru-RU" sz="1500" b="1" dirty="0" smtClean="0"/>
              <a:t> </a:t>
            </a:r>
            <a:r>
              <a:rPr lang="ru-RU" sz="1500" b="1" dirty="0"/>
              <a:t>Михаил Николаевич</a:t>
            </a:r>
          </a:p>
          <a:p>
            <a:pPr marL="12700">
              <a:lnSpc>
                <a:spcPts val="1600"/>
              </a:lnSpc>
              <a:spcBef>
                <a:spcPts val="100"/>
              </a:spcBef>
              <a:tabLst>
                <a:tab pos="560705" algn="l"/>
              </a:tabLst>
            </a:pPr>
            <a:r>
              <a:rPr lang="ru-RU" sz="1300" dirty="0" smtClean="0">
                <a:latin typeface="+mj-lt"/>
                <a:cs typeface="Arial Narrow"/>
              </a:rPr>
              <a:t>Главный инженер</a:t>
            </a:r>
            <a:endParaRPr lang="ru-RU" sz="1300" dirty="0">
              <a:latin typeface="+mj-lt"/>
              <a:cs typeface="Arial Narrow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395109" y="2637408"/>
            <a:ext cx="1889892" cy="2673716"/>
          </a:xfrm>
          <a:prstGeom prst="rect">
            <a:avLst/>
          </a:prstGeom>
          <a:solidFill>
            <a:srgbClr val="A4C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53" name="Прямоугольник 52"/>
          <p:cNvSpPr/>
          <p:nvPr/>
        </p:nvSpPr>
        <p:spPr>
          <a:xfrm>
            <a:off x="7821861" y="2637408"/>
            <a:ext cx="1889892" cy="2673716"/>
          </a:xfrm>
          <a:prstGeom prst="rect">
            <a:avLst/>
          </a:prstGeom>
          <a:solidFill>
            <a:srgbClr val="A4C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39" y="2727383"/>
            <a:ext cx="1652796" cy="247919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23" y="2753185"/>
            <a:ext cx="1637538" cy="245630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9" y="535636"/>
            <a:ext cx="2611441" cy="5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2970"/>
            <a:ext cx="10692130" cy="3857625"/>
          </a:xfrm>
          <a:custGeom>
            <a:avLst/>
            <a:gdLst/>
            <a:ahLst/>
            <a:cxnLst/>
            <a:rect l="l" t="t" r="r" b="b"/>
            <a:pathLst>
              <a:path w="10692130" h="3857625">
                <a:moveTo>
                  <a:pt x="0" y="3857129"/>
                </a:moveTo>
                <a:lnTo>
                  <a:pt x="10692003" y="3857129"/>
                </a:lnTo>
                <a:lnTo>
                  <a:pt x="10692003" y="0"/>
                </a:lnTo>
                <a:lnTo>
                  <a:pt x="0" y="0"/>
                </a:lnTo>
                <a:lnTo>
                  <a:pt x="0" y="385712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3059"/>
            <a:ext cx="3731895" cy="448309"/>
          </a:xfrm>
          <a:custGeom>
            <a:avLst/>
            <a:gdLst/>
            <a:ahLst/>
            <a:cxnLst/>
            <a:rect l="l" t="t" r="r" b="b"/>
            <a:pathLst>
              <a:path w="3731895" h="448309">
                <a:moveTo>
                  <a:pt x="3731793" y="0"/>
                </a:moveTo>
                <a:lnTo>
                  <a:pt x="0" y="0"/>
                </a:lnTo>
                <a:lnTo>
                  <a:pt x="0" y="447751"/>
                </a:lnTo>
                <a:lnTo>
                  <a:pt x="3498456" y="447751"/>
                </a:lnTo>
                <a:lnTo>
                  <a:pt x="3731793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174048" y="725309"/>
            <a:ext cx="222758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45" dirty="0"/>
              <a:t>ФУНКЦИИ</a:t>
            </a:r>
            <a:r>
              <a:rPr sz="2900" spc="70" dirty="0"/>
              <a:t> УК</a:t>
            </a:r>
            <a:endParaRPr sz="2900"/>
          </a:p>
        </p:txBody>
      </p:sp>
      <p:sp>
        <p:nvSpPr>
          <p:cNvPr id="37" name="object 37"/>
          <p:cNvSpPr txBox="1"/>
          <p:nvPr/>
        </p:nvSpPr>
        <p:spPr>
          <a:xfrm>
            <a:off x="1174048" y="2294928"/>
            <a:ext cx="4267200" cy="344966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6210" marR="5080" indent="-143510">
              <a:lnSpc>
                <a:spcPts val="1500"/>
              </a:lnSpc>
              <a:spcBef>
                <a:spcPts val="400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lang="ru-RU" sz="1500" dirty="0" smtClean="0">
                <a:latin typeface="+mj-lt"/>
                <a:cs typeface="Arial Narrow"/>
              </a:rPr>
              <a:t>С помощью системы видеонаблюдения </a:t>
            </a:r>
            <a:r>
              <a:rPr lang="ru-RU" sz="1500" dirty="0">
                <a:solidFill>
                  <a:srgbClr val="231F20"/>
                </a:solidFill>
                <a:latin typeface="+mj-lt"/>
                <a:cs typeface="Arial Narrow"/>
              </a:rPr>
              <a:t>о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беспечиваем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безопасность проживания  собственников и сохранность общедомового  имущества,</a:t>
            </a:r>
            <a:endParaRPr sz="1500" dirty="0">
              <a:latin typeface="+mj-lt"/>
              <a:cs typeface="Arial Narrow"/>
            </a:endParaRPr>
          </a:p>
          <a:p>
            <a:pPr marL="156210" marR="69850" indent="-143510">
              <a:lnSpc>
                <a:spcPts val="1500"/>
              </a:lnSpc>
              <a:spcBef>
                <a:spcPts val="500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П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роводим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уборку мест общего пользования  (коридоры, лестницы, лифтовые холлы,  квартирные коридоры),</a:t>
            </a:r>
            <a:endParaRPr sz="1500" dirty="0">
              <a:latin typeface="+mj-lt"/>
              <a:cs typeface="Arial Narrow"/>
            </a:endParaRPr>
          </a:p>
          <a:p>
            <a:pPr marL="156210" marR="100965" indent="-143510">
              <a:lnSpc>
                <a:spcPts val="1500"/>
              </a:lnSpc>
              <a:spcBef>
                <a:spcPts val="495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lang="ru-RU" sz="1500" dirty="0" smtClean="0">
                <a:solidFill>
                  <a:srgbClr val="231F20"/>
                </a:solidFill>
                <a:cs typeface="Arial Narrow"/>
              </a:rPr>
              <a:t>Осуществляем 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обход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МОП</a:t>
            </a: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 и по необходимости выполняем 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текущий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ремонт  общедомового имущества и оборудования,</a:t>
            </a:r>
            <a:endParaRPr sz="1500" dirty="0">
              <a:latin typeface="+mj-lt"/>
              <a:cs typeface="Arial Narrow"/>
            </a:endParaRPr>
          </a:p>
          <a:p>
            <a:pPr marL="156210" marR="675005" indent="-143510">
              <a:lnSpc>
                <a:spcPts val="1500"/>
              </a:lnSpc>
              <a:spcBef>
                <a:spcPts val="500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Поддерживаем инженерные </a:t>
            </a:r>
            <a:r>
              <a:rPr sz="1500" dirty="0" err="1">
                <a:solidFill>
                  <a:srgbClr val="231F20"/>
                </a:solidFill>
                <a:latin typeface="+mj-lt"/>
                <a:cs typeface="Arial Narrow"/>
              </a:rPr>
              <a:t>системы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  </a:t>
            </a:r>
            <a:r>
              <a:rPr lang="en-US" sz="1500" dirty="0" smtClean="0">
                <a:solidFill>
                  <a:srgbClr val="231F20"/>
                </a:solidFill>
                <a:latin typeface="+mj-lt"/>
                <a:cs typeface="Arial Narrow"/>
              </a:rPr>
              <a:t/>
            </a:r>
            <a:br>
              <a:rPr lang="en-US" sz="1500" dirty="0" smtClean="0">
                <a:solidFill>
                  <a:srgbClr val="231F20"/>
                </a:solidFill>
                <a:latin typeface="+mj-lt"/>
                <a:cs typeface="Arial Narrow"/>
              </a:rPr>
            </a:b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в 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исправном состоянии,</a:t>
            </a:r>
            <a:endParaRPr sz="1500" dirty="0">
              <a:latin typeface="+mj-lt"/>
              <a:cs typeface="Arial Narrow"/>
            </a:endParaRPr>
          </a:p>
          <a:p>
            <a:pPr marL="156210" marR="106680" indent="-143510">
              <a:lnSpc>
                <a:spcPts val="1500"/>
              </a:lnSpc>
              <a:spcBef>
                <a:spcPts val="500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Осуществляем техническое обслуживание  инженерных систем (лифтов, систем  пожарной сигнализации, </a:t>
            </a:r>
            <a:r>
              <a:rPr sz="1500" dirty="0" err="1">
                <a:solidFill>
                  <a:srgbClr val="231F20"/>
                </a:solidFill>
                <a:latin typeface="+mj-lt"/>
                <a:cs typeface="Arial Narrow"/>
              </a:rPr>
              <a:t>видеонаблюдения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  </a:t>
            </a:r>
            <a:r>
              <a:rPr lang="en-US" sz="1500" dirty="0" smtClean="0">
                <a:solidFill>
                  <a:srgbClr val="231F20"/>
                </a:solidFill>
                <a:latin typeface="+mj-lt"/>
                <a:cs typeface="Arial Narrow"/>
              </a:rPr>
              <a:t/>
            </a:r>
            <a:br>
              <a:rPr lang="en-US" sz="1500" dirty="0" smtClean="0">
                <a:solidFill>
                  <a:srgbClr val="231F20"/>
                </a:solidFill>
                <a:latin typeface="+mj-lt"/>
                <a:cs typeface="Arial Narrow"/>
              </a:rPr>
            </a:b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и 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домофонии),</a:t>
            </a:r>
            <a:endParaRPr sz="1500" dirty="0">
              <a:latin typeface="+mj-lt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35634" y="2294737"/>
            <a:ext cx="3757295" cy="305211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6210" marR="9525" indent="-143510">
              <a:lnSpc>
                <a:spcPts val="1500"/>
              </a:lnSpc>
              <a:spcBef>
                <a:spcPts val="400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Проводим своевременное техническое  обслуживание </a:t>
            </a:r>
            <a:r>
              <a:rPr sz="1500" dirty="0" err="1">
                <a:solidFill>
                  <a:srgbClr val="231F20"/>
                </a:solidFill>
                <a:latin typeface="+mj-lt"/>
                <a:cs typeface="Arial Narrow"/>
              </a:rPr>
              <a:t>приборов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учета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(</a:t>
            </a:r>
            <a:r>
              <a:rPr sz="1500" dirty="0" err="1">
                <a:solidFill>
                  <a:srgbClr val="231F20"/>
                </a:solidFill>
                <a:latin typeface="+mj-lt"/>
                <a:cs typeface="Arial Narrow"/>
              </a:rPr>
              <a:t>электро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- </a:t>
            </a:r>
            <a:r>
              <a:rPr lang="en-US" sz="1500" dirty="0" smtClean="0">
                <a:solidFill>
                  <a:srgbClr val="231F20"/>
                </a:solidFill>
                <a:latin typeface="+mj-lt"/>
                <a:cs typeface="Arial Narrow"/>
              </a:rPr>
              <a:t/>
            </a:r>
            <a:br>
              <a:rPr lang="en-US" sz="1500" dirty="0" smtClean="0">
                <a:solidFill>
                  <a:srgbClr val="231F20"/>
                </a:solidFill>
                <a:latin typeface="+mj-lt"/>
                <a:cs typeface="Arial Narrow"/>
              </a:rPr>
            </a:b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и 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тепловой энергии, горячей  и холодной воды),</a:t>
            </a:r>
            <a:endParaRPr sz="1500" dirty="0">
              <a:latin typeface="+mj-lt"/>
              <a:cs typeface="Arial Narrow"/>
            </a:endParaRPr>
          </a:p>
          <a:p>
            <a:pPr marL="156210" marR="5080" indent="-143510">
              <a:lnSpc>
                <a:spcPts val="1500"/>
              </a:lnSpc>
              <a:spcBef>
                <a:spcPts val="500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Оказываем услуги по дератизации  (уничтожение </a:t>
            </a:r>
            <a:r>
              <a:rPr sz="1500" dirty="0" err="1">
                <a:solidFill>
                  <a:srgbClr val="231F20"/>
                </a:solidFill>
                <a:latin typeface="+mj-lt"/>
                <a:cs typeface="Arial Narrow"/>
              </a:rPr>
              <a:t>грызунов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)</a:t>
            </a:r>
            <a:endParaRPr sz="1500" dirty="0">
              <a:latin typeface="+mj-lt"/>
              <a:cs typeface="Arial Narrow"/>
            </a:endParaRPr>
          </a:p>
          <a:p>
            <a:pPr marL="156210" indent="-143510">
              <a:lnSpc>
                <a:spcPts val="1650"/>
              </a:lnSpc>
              <a:spcBef>
                <a:spcPts val="200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lang="ru-RU" sz="1500" dirty="0" smtClean="0">
                <a:latin typeface="+mj-lt"/>
                <a:cs typeface="Arial Narrow"/>
              </a:rPr>
              <a:t>Согласно нормативам </a:t>
            </a: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о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существляем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благоустройство</a:t>
            </a:r>
            <a:r>
              <a:rPr lang="ru-RU" sz="1500" dirty="0" smtClean="0">
                <a:latin typeface="+mj-lt"/>
                <a:cs typeface="Arial Narrow"/>
              </a:rPr>
              <a:t> 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и 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озеленение </a:t>
            </a:r>
            <a:r>
              <a:rPr sz="1500" dirty="0" err="1">
                <a:solidFill>
                  <a:srgbClr val="231F20"/>
                </a:solidFill>
                <a:latin typeface="+mj-lt"/>
                <a:cs typeface="Arial Narrow"/>
              </a:rPr>
              <a:t>придомовой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территории</a:t>
            </a:r>
            <a:r>
              <a:rPr lang="en-US"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(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в летний </a:t>
            </a:r>
            <a:r>
              <a:rPr sz="1500" dirty="0" err="1">
                <a:solidFill>
                  <a:srgbClr val="231F20"/>
                </a:solidFill>
                <a:latin typeface="+mj-lt"/>
                <a:cs typeface="Arial Narrow"/>
              </a:rPr>
              <a:t>период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),</a:t>
            </a:r>
            <a:r>
              <a:rPr lang="ru-RU"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механизированную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уборку и вывоз снега, </a:t>
            </a:r>
            <a:r>
              <a:rPr sz="1500" dirty="0" err="1">
                <a:solidFill>
                  <a:srgbClr val="231F20"/>
                </a:solidFill>
                <a:latin typeface="+mj-lt"/>
                <a:cs typeface="Arial Narrow"/>
              </a:rPr>
              <a:t>очистку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кровли</a:t>
            </a:r>
            <a:r>
              <a:rPr lang="en-US"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 err="1" smtClean="0">
                <a:solidFill>
                  <a:srgbClr val="231F20"/>
                </a:solidFill>
                <a:latin typeface="+mj-lt"/>
                <a:cs typeface="Arial Narrow"/>
              </a:rPr>
              <a:t>от</a:t>
            </a:r>
            <a:r>
              <a:rPr sz="1500" dirty="0" smtClean="0">
                <a:solidFill>
                  <a:srgbClr val="231F20"/>
                </a:solidFill>
                <a:latin typeface="+mj-lt"/>
                <a:cs typeface="Arial Narrow"/>
              </a:rPr>
              <a:t> </a:t>
            </a: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наледи (в зимний период),</a:t>
            </a:r>
            <a:endParaRPr sz="1500" dirty="0">
              <a:latin typeface="+mj-lt"/>
              <a:cs typeface="Arial Narrow"/>
            </a:endParaRPr>
          </a:p>
          <a:p>
            <a:pPr marL="156210" marR="175260" indent="-143510">
              <a:lnSpc>
                <a:spcPts val="1500"/>
              </a:lnSpc>
              <a:spcBef>
                <a:spcPts val="495"/>
              </a:spcBef>
              <a:buClr>
                <a:srgbClr val="A4CE40"/>
              </a:buClr>
              <a:buChar char="•"/>
              <a:tabLst>
                <a:tab pos="156845" algn="l"/>
              </a:tabLst>
            </a:pPr>
            <a:r>
              <a:rPr sz="1500" dirty="0">
                <a:solidFill>
                  <a:srgbClr val="231F20"/>
                </a:solidFill>
                <a:latin typeface="+mj-lt"/>
                <a:cs typeface="Arial Narrow"/>
              </a:rPr>
              <a:t>Оказываем содействие в проведении  общих собраний собственников.</a:t>
            </a:r>
            <a:endParaRPr sz="1500" dirty="0">
              <a:latin typeface="+mj-lt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74048" y="6096392"/>
            <a:ext cx="8028305" cy="5670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-635">
              <a:lnSpc>
                <a:spcPts val="2100"/>
              </a:lnSpc>
              <a:spcBef>
                <a:spcPts val="220"/>
              </a:spcBef>
            </a:pPr>
            <a:r>
              <a:rPr sz="1800" b="1" spc="20" dirty="0">
                <a:solidFill>
                  <a:srgbClr val="231F20"/>
                </a:solidFill>
                <a:latin typeface="Trebuchet MS"/>
                <a:cs typeface="Trebuchet MS"/>
              </a:rPr>
              <a:t>Специалисты </a:t>
            </a:r>
            <a:r>
              <a:rPr sz="1800" b="1" spc="35" dirty="0">
                <a:solidFill>
                  <a:srgbClr val="231F20"/>
                </a:solidFill>
                <a:latin typeface="Trebuchet MS"/>
                <a:cs typeface="Trebuchet MS"/>
              </a:rPr>
              <a:t>управляющей </a:t>
            </a:r>
            <a:r>
              <a:rPr sz="1800" b="1" spc="10" dirty="0">
                <a:solidFill>
                  <a:srgbClr val="231F20"/>
                </a:solidFill>
                <a:latin typeface="Trebuchet MS"/>
                <a:cs typeface="Trebuchet MS"/>
              </a:rPr>
              <a:t>компании </a:t>
            </a:r>
            <a:r>
              <a:rPr sz="1800" b="1" spc="40" dirty="0">
                <a:solidFill>
                  <a:srgbClr val="231F20"/>
                </a:solidFill>
                <a:latin typeface="Trebuchet MS"/>
                <a:cs typeface="Trebuchet MS"/>
              </a:rPr>
              <a:t>ежедневно </a:t>
            </a:r>
            <a:r>
              <a:rPr sz="1800" b="1" spc="75" dirty="0">
                <a:solidFill>
                  <a:srgbClr val="231F20"/>
                </a:solidFill>
                <a:latin typeface="Trebuchet MS"/>
                <a:cs typeface="Trebuchet MS"/>
              </a:rPr>
              <a:t>решают </a:t>
            </a:r>
            <a:r>
              <a:rPr sz="1800" b="1" spc="40" dirty="0">
                <a:solidFill>
                  <a:srgbClr val="231F20"/>
                </a:solidFill>
                <a:latin typeface="Trebuchet MS"/>
                <a:cs typeface="Trebuchet MS"/>
              </a:rPr>
              <a:t>десятки  </a:t>
            </a:r>
            <a:r>
              <a:rPr sz="1800" b="1" spc="35" dirty="0">
                <a:solidFill>
                  <a:srgbClr val="231F20"/>
                </a:solidFill>
                <a:latin typeface="Trebuchet MS"/>
                <a:cs typeface="Trebuchet MS"/>
              </a:rPr>
              <a:t>задач</a:t>
            </a:r>
            <a:r>
              <a:rPr sz="18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18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231F20"/>
                </a:solidFill>
                <a:latin typeface="Trebuchet MS"/>
                <a:cs typeface="Trebuchet MS"/>
              </a:rPr>
              <a:t>обслуживанию</a:t>
            </a:r>
            <a:r>
              <a:rPr sz="1800" b="1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231F20"/>
                </a:solidFill>
                <a:latin typeface="Trebuchet MS"/>
                <a:cs typeface="Trebuchet MS"/>
              </a:rPr>
              <a:t>домов,</a:t>
            </a:r>
            <a:r>
              <a:rPr sz="18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b="1" spc="35" dirty="0">
                <a:solidFill>
                  <a:srgbClr val="231F20"/>
                </a:solidFill>
                <a:latin typeface="Trebuchet MS"/>
                <a:cs typeface="Trebuchet MS"/>
              </a:rPr>
              <a:t>паркингов</a:t>
            </a:r>
            <a:r>
              <a:rPr sz="1800" b="1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8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231F20"/>
                </a:solidFill>
                <a:latin typeface="Trebuchet MS"/>
                <a:cs typeface="Trebuchet MS"/>
              </a:rPr>
              <a:t>придомовых</a:t>
            </a:r>
            <a:r>
              <a:rPr sz="1800" b="1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231F20"/>
                </a:solidFill>
                <a:latin typeface="Trebuchet MS"/>
                <a:cs typeface="Trebuchet MS"/>
              </a:rPr>
              <a:t>территорий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312491" y="6442710"/>
            <a:ext cx="731520" cy="615315"/>
          </a:xfrm>
          <a:custGeom>
            <a:avLst/>
            <a:gdLst/>
            <a:ahLst/>
            <a:cxnLst/>
            <a:rect l="l" t="t" r="r" b="b"/>
            <a:pathLst>
              <a:path w="731520" h="615315">
                <a:moveTo>
                  <a:pt x="730923" y="0"/>
                </a:moveTo>
                <a:lnTo>
                  <a:pt x="320382" y="0"/>
                </a:lnTo>
                <a:lnTo>
                  <a:pt x="0" y="614692"/>
                </a:lnTo>
                <a:lnTo>
                  <a:pt x="410591" y="614692"/>
                </a:lnTo>
                <a:lnTo>
                  <a:pt x="438975" y="555320"/>
                </a:lnTo>
                <a:lnTo>
                  <a:pt x="730923" y="0"/>
                </a:lnTo>
                <a:close/>
              </a:path>
            </a:pathLst>
          </a:custGeom>
          <a:solidFill>
            <a:srgbClr val="0B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9" y="535636"/>
            <a:ext cx="2611441" cy="5787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858197"/>
            <a:ext cx="9329177" cy="5206504"/>
          </a:xfrm>
          <a:prstGeom prst="rect">
            <a:avLst/>
          </a:prstGeom>
        </p:spPr>
      </p:pic>
      <p:sp>
        <p:nvSpPr>
          <p:cNvPr id="4" name="object 41"/>
          <p:cNvSpPr/>
          <p:nvPr/>
        </p:nvSpPr>
        <p:spPr>
          <a:xfrm>
            <a:off x="1158817" y="2198139"/>
            <a:ext cx="520138" cy="299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5" name="object 40"/>
          <p:cNvSpPr/>
          <p:nvPr/>
        </p:nvSpPr>
        <p:spPr>
          <a:xfrm>
            <a:off x="1158817" y="1778777"/>
            <a:ext cx="520157" cy="299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6" name="object 42"/>
          <p:cNvSpPr txBox="1"/>
          <p:nvPr/>
        </p:nvSpPr>
        <p:spPr>
          <a:xfrm>
            <a:off x="1882098" y="2185673"/>
            <a:ext cx="1951410" cy="761700"/>
          </a:xfrm>
          <a:prstGeom prst="rect">
            <a:avLst/>
          </a:prstGeom>
        </p:spPr>
        <p:txBody>
          <a:bodyPr vert="horz" wrap="square" lIns="0" tIns="8081" rIns="0" bIns="0" rtlCol="0">
            <a:spAutoFit/>
          </a:bodyPr>
          <a:lstStyle/>
          <a:p>
            <a:pPr marL="10101" marR="4041">
              <a:lnSpc>
                <a:spcPct val="101800"/>
              </a:lnSpc>
              <a:spcBef>
                <a:spcPts val="64"/>
              </a:spcBef>
            </a:pPr>
            <a:r>
              <a:rPr lang="ru-RU" sz="1200" dirty="0"/>
              <a:t>видеокамеры, которые предлагаем установить собственникам в счет целевого сбора.</a:t>
            </a:r>
            <a:endParaRPr sz="1200" dirty="0">
              <a:latin typeface="+mj-lt"/>
              <a:cs typeface="Arial Narrow"/>
            </a:endParaRPr>
          </a:p>
        </p:txBody>
      </p:sp>
      <p:sp>
        <p:nvSpPr>
          <p:cNvPr id="7" name="object 43"/>
          <p:cNvSpPr txBox="1"/>
          <p:nvPr/>
        </p:nvSpPr>
        <p:spPr>
          <a:xfrm>
            <a:off x="1882098" y="1774552"/>
            <a:ext cx="1951410" cy="384930"/>
          </a:xfrm>
          <a:prstGeom prst="rect">
            <a:avLst/>
          </a:prstGeom>
        </p:spPr>
        <p:txBody>
          <a:bodyPr vert="horz" wrap="square" lIns="0" tIns="8081" rIns="0" bIns="0" rtlCol="0">
            <a:spAutoFit/>
          </a:bodyPr>
          <a:lstStyle/>
          <a:p>
            <a:pPr marL="10101" marR="4041">
              <a:lnSpc>
                <a:spcPct val="101800"/>
              </a:lnSpc>
              <a:spcBef>
                <a:spcPts val="64"/>
              </a:spcBef>
            </a:pPr>
            <a:r>
              <a:rPr lang="ru-RU" sz="1200" dirty="0"/>
              <a:t>камеры, которые монтирует Застройщик.</a:t>
            </a:r>
            <a:endParaRPr sz="1200" dirty="0">
              <a:latin typeface="+mj-lt"/>
              <a:cs typeface="Arial Narrow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461110" y="401130"/>
            <a:ext cx="4137328" cy="3411850"/>
            <a:chOff x="6708747" y="353594"/>
            <a:chExt cx="5050960" cy="4165276"/>
          </a:xfrm>
        </p:grpSpPr>
        <p:sp>
          <p:nvSpPr>
            <p:cNvPr id="11" name="object 42"/>
            <p:cNvSpPr/>
            <p:nvPr/>
          </p:nvSpPr>
          <p:spPr>
            <a:xfrm>
              <a:off x="6708747" y="353594"/>
              <a:ext cx="3490543" cy="4165276"/>
            </a:xfrm>
            <a:custGeom>
              <a:avLst/>
              <a:gdLst/>
              <a:ahLst/>
              <a:cxnLst/>
              <a:rect l="l" t="t" r="r" b="b"/>
              <a:pathLst>
                <a:path w="4089400" h="3060700">
                  <a:moveTo>
                    <a:pt x="4017403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2988297"/>
                  </a:lnTo>
                  <a:lnTo>
                    <a:pt x="5657" y="3016324"/>
                  </a:lnTo>
                  <a:lnTo>
                    <a:pt x="21086" y="3039213"/>
                  </a:lnTo>
                  <a:lnTo>
                    <a:pt x="43971" y="3054646"/>
                  </a:lnTo>
                  <a:lnTo>
                    <a:pt x="71996" y="3060306"/>
                  </a:lnTo>
                  <a:lnTo>
                    <a:pt x="4017403" y="3060306"/>
                  </a:lnTo>
                  <a:lnTo>
                    <a:pt x="4045428" y="3054646"/>
                  </a:lnTo>
                  <a:lnTo>
                    <a:pt x="4068313" y="3039213"/>
                  </a:lnTo>
                  <a:lnTo>
                    <a:pt x="4083742" y="3016324"/>
                  </a:lnTo>
                  <a:lnTo>
                    <a:pt x="4089400" y="2988297"/>
                  </a:lnTo>
                  <a:lnTo>
                    <a:pt x="4089400" y="71996"/>
                  </a:lnTo>
                  <a:lnTo>
                    <a:pt x="4083742" y="43971"/>
                  </a:lnTo>
                  <a:lnTo>
                    <a:pt x="4068313" y="21086"/>
                  </a:lnTo>
                  <a:lnTo>
                    <a:pt x="4045428" y="5657"/>
                  </a:lnTo>
                  <a:lnTo>
                    <a:pt x="4017403" y="0"/>
                  </a:lnTo>
                  <a:close/>
                </a:path>
              </a:pathLst>
            </a:custGeom>
            <a:solidFill>
              <a:srgbClr val="0B91D0"/>
            </a:solid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12" name="object 77"/>
            <p:cNvSpPr txBox="1"/>
            <p:nvPr/>
          </p:nvSpPr>
          <p:spPr>
            <a:xfrm>
              <a:off x="7068768" y="597172"/>
              <a:ext cx="3962922" cy="591720"/>
            </a:xfrm>
            <a:prstGeom prst="rect">
              <a:avLst/>
            </a:prstGeom>
          </p:spPr>
          <p:txBody>
            <a:bodyPr vert="horz" wrap="square" lIns="0" tIns="10100" rIns="0" bIns="0" rtlCol="0">
              <a:spAutoFit/>
            </a:bodyPr>
            <a:lstStyle/>
            <a:p>
              <a:pPr marL="10101">
                <a:spcBef>
                  <a:spcPts val="80"/>
                </a:spcBef>
              </a:pPr>
              <a:r>
                <a:rPr lang="ru-RU" sz="1500" b="1" spc="7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Видеонаблюдение</a:t>
              </a:r>
            </a:p>
            <a:p>
              <a:pPr marL="10101">
                <a:spcBef>
                  <a:spcPts val="80"/>
                </a:spcBef>
              </a:pPr>
              <a:r>
                <a:rPr lang="ru-RU" sz="1500" b="1" spc="7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по </a:t>
              </a:r>
              <a:r>
                <a:rPr lang="ru-RU" sz="1500" b="1" spc="75" dirty="0">
                  <a:solidFill>
                    <a:srgbClr val="FFFFFF"/>
                  </a:solidFill>
                  <a:latin typeface="Trebuchet MS"/>
                  <a:cs typeface="Trebuchet MS"/>
                </a:rPr>
                <a:t>проекту</a:t>
              </a:r>
              <a:r>
                <a:rPr sz="1500" b="1" spc="-20" dirty="0">
                  <a:solidFill>
                    <a:srgbClr val="FFFFFF"/>
                  </a:solidFill>
                  <a:latin typeface="Trebuchet MS"/>
                  <a:cs typeface="Trebuchet MS"/>
                </a:rPr>
                <a:t>:</a:t>
              </a:r>
              <a:endParaRPr sz="1500" dirty="0">
                <a:latin typeface="Trebuchet MS"/>
                <a:cs typeface="Trebuchet M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720696" y="1251576"/>
              <a:ext cx="1221308" cy="560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FFFFFF"/>
                  </a:solidFill>
                </a:rPr>
                <a:t>на фасаде дома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973338" y="1114266"/>
              <a:ext cx="859510" cy="864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>
                  <a:solidFill>
                    <a:srgbClr val="FFFFFF"/>
                  </a:solidFill>
                  <a:cs typeface="Calibri"/>
                </a:rPr>
                <a:t>15</a:t>
              </a:r>
              <a:endParaRPr lang="ru-RU" sz="4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61743" y="3852487"/>
              <a:ext cx="963230" cy="336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FFFFFF"/>
                  </a:solidFill>
                </a:rPr>
                <a:t>в лифтах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016083" y="3609871"/>
              <a:ext cx="859510" cy="864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>
                  <a:solidFill>
                    <a:srgbClr val="FFFFFF"/>
                  </a:solidFill>
                  <a:cs typeface="Calibri"/>
                </a:rPr>
                <a:t>13</a:t>
              </a:r>
              <a:endParaRPr lang="ru-RU" sz="4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459361" y="1907347"/>
              <a:ext cx="1719278" cy="560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FFFFFF"/>
                  </a:solidFill>
                </a:rPr>
                <a:t>в лифтовых холлах на первых этажах</a:t>
              </a:r>
              <a:endParaRPr lang="ru-RU" sz="12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016083" y="1722437"/>
              <a:ext cx="542477" cy="864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dirty="0">
                  <a:solidFill>
                    <a:srgbClr val="FFFFFF"/>
                  </a:solidFill>
                  <a:cs typeface="Calibri"/>
                </a:rPr>
                <a:t>4</a:t>
              </a:r>
              <a:endParaRPr lang="ru-RU" sz="4000" dirty="0"/>
            </a:p>
          </p:txBody>
        </p:sp>
        <p:sp>
          <p:nvSpPr>
            <p:cNvPr id="21" name="object 77"/>
            <p:cNvSpPr txBox="1"/>
            <p:nvPr/>
          </p:nvSpPr>
          <p:spPr>
            <a:xfrm>
              <a:off x="7117917" y="2623810"/>
              <a:ext cx="4641790" cy="1077052"/>
            </a:xfrm>
            <a:prstGeom prst="rect">
              <a:avLst/>
            </a:prstGeom>
          </p:spPr>
          <p:txBody>
            <a:bodyPr vert="horz" wrap="square" lIns="0" tIns="10100" rIns="0" bIns="0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500" b="1" spc="7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Дополнительное</a:t>
              </a:r>
            </a:p>
            <a:p>
              <a:pPr>
                <a:lnSpc>
                  <a:spcPts val="1700"/>
                </a:lnSpc>
              </a:pPr>
              <a:r>
                <a:rPr lang="ru-RU" sz="1500" b="1" spc="75" dirty="0">
                  <a:solidFill>
                    <a:srgbClr val="FFFFFF"/>
                  </a:solidFill>
                  <a:latin typeface="Trebuchet MS"/>
                  <a:cs typeface="Trebuchet MS"/>
                </a:rPr>
                <a:t>в</a:t>
              </a:r>
              <a:r>
                <a:rPr lang="ru-RU" sz="1500" b="1" spc="7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идеонаблюдение за</a:t>
              </a:r>
            </a:p>
            <a:p>
              <a:pPr>
                <a:lnSpc>
                  <a:spcPts val="1700"/>
                </a:lnSpc>
              </a:pPr>
              <a:r>
                <a:rPr lang="ru-RU" sz="1500" b="1" spc="7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счет единовременного</a:t>
              </a:r>
            </a:p>
            <a:p>
              <a:pPr>
                <a:lnSpc>
                  <a:spcPts val="1700"/>
                </a:lnSpc>
              </a:pPr>
              <a:r>
                <a:rPr lang="ru-RU" sz="1500" b="1" spc="7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целевого </a:t>
              </a:r>
              <a:r>
                <a:rPr lang="ru-RU" sz="1500" b="1" spc="75" dirty="0">
                  <a:solidFill>
                    <a:srgbClr val="FFFFFF"/>
                  </a:solidFill>
                  <a:latin typeface="Trebuchet MS"/>
                  <a:cs typeface="Trebuchet MS"/>
                </a:rPr>
                <a:t>сбора</a:t>
              </a:r>
              <a:r>
                <a:rPr sz="1500" b="1" spc="-20" dirty="0">
                  <a:solidFill>
                    <a:srgbClr val="FFFFFF"/>
                  </a:solidFill>
                  <a:latin typeface="Trebuchet MS"/>
                  <a:cs typeface="Trebuchet MS"/>
                </a:rPr>
                <a:t>:</a:t>
              </a:r>
              <a:endParaRPr sz="1500" dirty="0">
                <a:latin typeface="Trebuchet MS"/>
                <a:cs typeface="Trebuchet M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38504" y="1891159"/>
            <a:ext cx="9409059" cy="5073645"/>
            <a:chOff x="648984" y="2439876"/>
            <a:chExt cx="7743120" cy="4175321"/>
          </a:xfrm>
        </p:grpSpPr>
        <p:sp>
          <p:nvSpPr>
            <p:cNvPr id="30" name="object 40"/>
            <p:cNvSpPr/>
            <p:nvPr/>
          </p:nvSpPr>
          <p:spPr>
            <a:xfrm rot="15325799">
              <a:off x="5111884" y="4315619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 dirty="0"/>
            </a:p>
          </p:txBody>
        </p:sp>
        <p:sp>
          <p:nvSpPr>
            <p:cNvPr id="31" name="object 40"/>
            <p:cNvSpPr/>
            <p:nvPr/>
          </p:nvSpPr>
          <p:spPr>
            <a:xfrm rot="1162823">
              <a:off x="5049698" y="4239742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32" name="object 40"/>
            <p:cNvSpPr/>
            <p:nvPr/>
          </p:nvSpPr>
          <p:spPr>
            <a:xfrm rot="2245082">
              <a:off x="6827569" y="6566720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33" name="object 40"/>
            <p:cNvSpPr/>
            <p:nvPr/>
          </p:nvSpPr>
          <p:spPr>
            <a:xfrm rot="17857696">
              <a:off x="8325767" y="5699625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34" name="object 40"/>
            <p:cNvSpPr/>
            <p:nvPr/>
          </p:nvSpPr>
          <p:spPr>
            <a:xfrm>
              <a:off x="7734144" y="4946430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35" name="object 40"/>
            <p:cNvSpPr/>
            <p:nvPr/>
          </p:nvSpPr>
          <p:spPr>
            <a:xfrm rot="12820615">
              <a:off x="6327659" y="3887552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36" name="object 40"/>
            <p:cNvSpPr/>
            <p:nvPr/>
          </p:nvSpPr>
          <p:spPr>
            <a:xfrm rot="12820615">
              <a:off x="5179843" y="2439876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37" name="object 40"/>
            <p:cNvSpPr/>
            <p:nvPr/>
          </p:nvSpPr>
          <p:spPr>
            <a:xfrm rot="20070785">
              <a:off x="4547378" y="2645648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38" name="object 40"/>
            <p:cNvSpPr/>
            <p:nvPr/>
          </p:nvSpPr>
          <p:spPr>
            <a:xfrm rot="8085130">
              <a:off x="2702093" y="4005196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40" name="object 40"/>
            <p:cNvSpPr/>
            <p:nvPr/>
          </p:nvSpPr>
          <p:spPr>
            <a:xfrm rot="20070785">
              <a:off x="2606808" y="4151426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41" name="object 40"/>
            <p:cNvSpPr/>
            <p:nvPr/>
          </p:nvSpPr>
          <p:spPr>
            <a:xfrm rot="8085130">
              <a:off x="660253" y="4797904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42" name="object 40"/>
            <p:cNvSpPr/>
            <p:nvPr/>
          </p:nvSpPr>
          <p:spPr>
            <a:xfrm rot="15334653">
              <a:off x="631124" y="4918924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43" name="object 40"/>
            <p:cNvSpPr/>
            <p:nvPr/>
          </p:nvSpPr>
          <p:spPr>
            <a:xfrm rot="9504947">
              <a:off x="1752839" y="6193858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44" name="object 40"/>
            <p:cNvSpPr/>
            <p:nvPr/>
          </p:nvSpPr>
          <p:spPr>
            <a:xfrm rot="18208568">
              <a:off x="3423101" y="5071051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45" name="object 40"/>
            <p:cNvSpPr/>
            <p:nvPr/>
          </p:nvSpPr>
          <p:spPr>
            <a:xfrm rot="9368066">
              <a:off x="3499759" y="5004939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46" name="object 41"/>
            <p:cNvSpPr/>
            <p:nvPr/>
          </p:nvSpPr>
          <p:spPr>
            <a:xfrm rot="12946138" flipV="1">
              <a:off x="1827929" y="4730345"/>
              <a:ext cx="85834" cy="4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 b="1" dirty="0"/>
            </a:p>
          </p:txBody>
        </p:sp>
        <p:sp>
          <p:nvSpPr>
            <p:cNvPr id="47" name="object 41"/>
            <p:cNvSpPr/>
            <p:nvPr/>
          </p:nvSpPr>
          <p:spPr>
            <a:xfrm rot="10065942" flipV="1">
              <a:off x="1803122" y="4916938"/>
              <a:ext cx="85834" cy="4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48" name="object 41"/>
            <p:cNvSpPr/>
            <p:nvPr/>
          </p:nvSpPr>
          <p:spPr>
            <a:xfrm rot="9700530" flipV="1">
              <a:off x="1832598" y="5043668"/>
              <a:ext cx="85834" cy="4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50" name="object 40"/>
            <p:cNvSpPr/>
            <p:nvPr/>
          </p:nvSpPr>
          <p:spPr>
            <a:xfrm rot="3459122">
              <a:off x="2012850" y="5081089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51" name="object 40"/>
            <p:cNvSpPr/>
            <p:nvPr/>
          </p:nvSpPr>
          <p:spPr>
            <a:xfrm rot="5848121">
              <a:off x="3118335" y="4362461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52" name="object 41"/>
            <p:cNvSpPr/>
            <p:nvPr/>
          </p:nvSpPr>
          <p:spPr>
            <a:xfrm rot="18158086" flipV="1">
              <a:off x="3201059" y="4048883"/>
              <a:ext cx="85834" cy="4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 b="1" dirty="0"/>
            </a:p>
          </p:txBody>
        </p:sp>
        <p:sp>
          <p:nvSpPr>
            <p:cNvPr id="53" name="object 41"/>
            <p:cNvSpPr/>
            <p:nvPr/>
          </p:nvSpPr>
          <p:spPr>
            <a:xfrm rot="18158086" flipV="1">
              <a:off x="3277750" y="4171289"/>
              <a:ext cx="85834" cy="4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 b="1" dirty="0"/>
            </a:p>
          </p:txBody>
        </p:sp>
        <p:sp>
          <p:nvSpPr>
            <p:cNvPr id="54" name="object 41"/>
            <p:cNvSpPr/>
            <p:nvPr/>
          </p:nvSpPr>
          <p:spPr>
            <a:xfrm rot="7579359" flipV="1">
              <a:off x="2913093" y="4304875"/>
              <a:ext cx="85834" cy="4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 b="1" dirty="0"/>
            </a:p>
          </p:txBody>
        </p:sp>
        <p:sp>
          <p:nvSpPr>
            <p:cNvPr id="55" name="object 41"/>
            <p:cNvSpPr/>
            <p:nvPr/>
          </p:nvSpPr>
          <p:spPr>
            <a:xfrm rot="18968016" flipV="1">
              <a:off x="4720985" y="2938518"/>
              <a:ext cx="85834" cy="4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 b="1" dirty="0"/>
            </a:p>
          </p:txBody>
        </p:sp>
        <p:sp>
          <p:nvSpPr>
            <p:cNvPr id="56" name="object 41"/>
            <p:cNvSpPr/>
            <p:nvPr/>
          </p:nvSpPr>
          <p:spPr>
            <a:xfrm rot="19562617" flipV="1">
              <a:off x="4801267" y="3047297"/>
              <a:ext cx="85834" cy="4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 b="1" dirty="0"/>
            </a:p>
          </p:txBody>
        </p:sp>
        <p:sp>
          <p:nvSpPr>
            <p:cNvPr id="57" name="object 41"/>
            <p:cNvSpPr/>
            <p:nvPr/>
          </p:nvSpPr>
          <p:spPr>
            <a:xfrm rot="8307910" flipV="1">
              <a:off x="4433383" y="3190715"/>
              <a:ext cx="85834" cy="4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 b="1" dirty="0"/>
            </a:p>
          </p:txBody>
        </p:sp>
        <p:sp>
          <p:nvSpPr>
            <p:cNvPr id="58" name="object 41"/>
            <p:cNvSpPr/>
            <p:nvPr/>
          </p:nvSpPr>
          <p:spPr>
            <a:xfrm rot="8077659" flipV="1">
              <a:off x="4511638" y="3312178"/>
              <a:ext cx="85834" cy="4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 b="1" dirty="0"/>
            </a:p>
          </p:txBody>
        </p:sp>
        <p:sp>
          <p:nvSpPr>
            <p:cNvPr id="59" name="object 40"/>
            <p:cNvSpPr/>
            <p:nvPr/>
          </p:nvSpPr>
          <p:spPr>
            <a:xfrm rot="1800000">
              <a:off x="4752685" y="3167980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  <p:sp>
          <p:nvSpPr>
            <p:cNvPr id="60" name="object 41"/>
            <p:cNvSpPr/>
            <p:nvPr/>
          </p:nvSpPr>
          <p:spPr>
            <a:xfrm rot="21007597" flipV="1">
              <a:off x="7245801" y="5184044"/>
              <a:ext cx="85834" cy="4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 b="1" dirty="0"/>
            </a:p>
          </p:txBody>
        </p:sp>
        <p:sp>
          <p:nvSpPr>
            <p:cNvPr id="61" name="object 41"/>
            <p:cNvSpPr/>
            <p:nvPr/>
          </p:nvSpPr>
          <p:spPr>
            <a:xfrm rot="21007597" flipV="1">
              <a:off x="7222431" y="5323308"/>
              <a:ext cx="85834" cy="4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 b="1" dirty="0"/>
            </a:p>
          </p:txBody>
        </p:sp>
        <p:sp>
          <p:nvSpPr>
            <p:cNvPr id="62" name="object 41"/>
            <p:cNvSpPr/>
            <p:nvPr/>
          </p:nvSpPr>
          <p:spPr>
            <a:xfrm rot="21007597" flipV="1">
              <a:off x="7152763" y="5461758"/>
              <a:ext cx="85834" cy="49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 b="1" dirty="0"/>
            </a:p>
          </p:txBody>
        </p:sp>
        <p:sp>
          <p:nvSpPr>
            <p:cNvPr id="63" name="object 40"/>
            <p:cNvSpPr/>
            <p:nvPr/>
          </p:nvSpPr>
          <p:spPr>
            <a:xfrm rot="8658889">
              <a:off x="6961525" y="5462228"/>
              <a:ext cx="84197" cy="484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31"/>
            </a:p>
          </p:txBody>
        </p:sp>
      </p:grpSp>
      <p:sp>
        <p:nvSpPr>
          <p:cNvPr id="64" name="object 3"/>
          <p:cNvSpPr/>
          <p:nvPr/>
        </p:nvSpPr>
        <p:spPr>
          <a:xfrm>
            <a:off x="0" y="753059"/>
            <a:ext cx="3731895" cy="448309"/>
          </a:xfrm>
          <a:custGeom>
            <a:avLst/>
            <a:gdLst/>
            <a:ahLst/>
            <a:cxnLst/>
            <a:rect l="l" t="t" r="r" b="b"/>
            <a:pathLst>
              <a:path w="3731895" h="448309">
                <a:moveTo>
                  <a:pt x="3731793" y="0"/>
                </a:moveTo>
                <a:lnTo>
                  <a:pt x="0" y="0"/>
                </a:lnTo>
                <a:lnTo>
                  <a:pt x="0" y="447751"/>
                </a:lnTo>
                <a:lnTo>
                  <a:pt x="3498456" y="447751"/>
                </a:lnTo>
                <a:lnTo>
                  <a:pt x="3731793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6"/>
          <p:cNvSpPr txBox="1">
            <a:spLocks/>
          </p:cNvSpPr>
          <p:nvPr/>
        </p:nvSpPr>
        <p:spPr>
          <a:xfrm>
            <a:off x="1174048" y="725309"/>
            <a:ext cx="222758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900" kern="0" spc="45" dirty="0" smtClean="0"/>
              <a:t>ВАШ ДОМ</a:t>
            </a:r>
            <a:endParaRPr lang="ru-RU" sz="2900" kern="0" dirty="0"/>
          </a:p>
        </p:txBody>
      </p:sp>
    </p:spTree>
    <p:extLst>
      <p:ext uri="{BB962C8B-B14F-4D97-AF65-F5344CB8AC3E}">
        <p14:creationId xmlns:p14="http://schemas.microsoft.com/office/powerpoint/2010/main" val="421729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1509" y="2890715"/>
            <a:ext cx="4708591" cy="205210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Clr>
                <a:srgbClr val="A4CD3F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одавать 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показания счетчиков и отслеживать расход 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воды;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A4CD3F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аспечатывать 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квитанции и оплачивать их </a:t>
            </a:r>
            <a:r>
              <a:rPr lang="ru-RU" sz="15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Clr>
                <a:srgbClr val="A4CD3F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тслеживать 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историю всех ваших 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платежей;   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Clr>
                <a:srgbClr val="A4CD3F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одавать 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заявки диспетчеру 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управляющей компании «Кантеле»;</a:t>
            </a:r>
            <a:endParaRPr lang="en-US" sz="15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Clr>
                <a:srgbClr val="A4CD3F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знавать </a:t>
            </a:r>
            <a:r>
              <a:rPr lang="ru-RU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актуальные новости о событиях в доме</a:t>
            </a:r>
            <a:r>
              <a:rPr lang="ru-RU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2"/>
          <a:stretch/>
        </p:blipFill>
        <p:spPr>
          <a:xfrm>
            <a:off x="6362581" y="2185147"/>
            <a:ext cx="3442245" cy="3557411"/>
          </a:xfrm>
          <a:prstGeom prst="rect">
            <a:avLst/>
          </a:prstGeom>
        </p:spPr>
      </p:pic>
      <p:sp>
        <p:nvSpPr>
          <p:cNvPr id="41" name="object 40"/>
          <p:cNvSpPr/>
          <p:nvPr/>
        </p:nvSpPr>
        <p:spPr>
          <a:xfrm>
            <a:off x="9649806" y="5395702"/>
            <a:ext cx="731520" cy="615315"/>
          </a:xfrm>
          <a:custGeom>
            <a:avLst/>
            <a:gdLst/>
            <a:ahLst/>
            <a:cxnLst/>
            <a:rect l="l" t="t" r="r" b="b"/>
            <a:pathLst>
              <a:path w="731520" h="615315">
                <a:moveTo>
                  <a:pt x="730923" y="0"/>
                </a:moveTo>
                <a:lnTo>
                  <a:pt x="320382" y="0"/>
                </a:lnTo>
                <a:lnTo>
                  <a:pt x="0" y="614692"/>
                </a:lnTo>
                <a:lnTo>
                  <a:pt x="410591" y="614692"/>
                </a:lnTo>
                <a:lnTo>
                  <a:pt x="438975" y="555320"/>
                </a:lnTo>
                <a:lnTo>
                  <a:pt x="730923" y="0"/>
                </a:lnTo>
                <a:close/>
              </a:path>
            </a:pathLst>
          </a:custGeom>
          <a:solidFill>
            <a:srgbClr val="0B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9"/>
          <p:cNvSpPr txBox="1"/>
          <p:nvPr/>
        </p:nvSpPr>
        <p:spPr>
          <a:xfrm>
            <a:off x="1171508" y="1573124"/>
            <a:ext cx="8844058" cy="335989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r>
              <a:rPr lang="ru-RU" sz="2000" b="1" dirty="0"/>
              <a:t>Личный кабинет ЦДС «Управление Домами» – новый уровень комфорта! </a:t>
            </a:r>
          </a:p>
        </p:txBody>
      </p:sp>
      <p:sp>
        <p:nvSpPr>
          <p:cNvPr id="51" name="object 20"/>
          <p:cNvSpPr/>
          <p:nvPr/>
        </p:nvSpPr>
        <p:spPr>
          <a:xfrm>
            <a:off x="1110489" y="5906325"/>
            <a:ext cx="367030" cy="298450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Прямоугольник 43"/>
          <p:cNvSpPr/>
          <p:nvPr/>
        </p:nvSpPr>
        <p:spPr>
          <a:xfrm>
            <a:off x="1171508" y="2257425"/>
            <a:ext cx="410663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личного кабинета удобно: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71508" y="5189880"/>
            <a:ext cx="3554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доступ и оцените </a:t>
            </a:r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сами!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63482" y="5915025"/>
            <a:ext cx="2568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регистрации, скачайте на сайте ukcds.spb.ru "Согласие" на передачу персональных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52" name="object 20"/>
          <p:cNvSpPr/>
          <p:nvPr/>
        </p:nvSpPr>
        <p:spPr>
          <a:xfrm>
            <a:off x="4203700" y="5906325"/>
            <a:ext cx="367030" cy="298450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0"/>
          <p:cNvSpPr/>
          <p:nvPr/>
        </p:nvSpPr>
        <p:spPr>
          <a:xfrm>
            <a:off x="7369459" y="5906325"/>
            <a:ext cx="367030" cy="298450"/>
          </a:xfrm>
          <a:custGeom>
            <a:avLst/>
            <a:gdLst/>
            <a:ahLst/>
            <a:cxnLst/>
            <a:rect l="l" t="t" r="r" b="b"/>
            <a:pathLst>
              <a:path w="367029" h="298450">
                <a:moveTo>
                  <a:pt x="367017" y="0"/>
                </a:moveTo>
                <a:lnTo>
                  <a:pt x="277672" y="139"/>
                </a:lnTo>
                <a:lnTo>
                  <a:pt x="231180" y="5646"/>
                </a:lnTo>
                <a:lnTo>
                  <a:pt x="188299" y="21559"/>
                </a:lnTo>
                <a:lnTo>
                  <a:pt x="150045" y="46940"/>
                </a:lnTo>
                <a:lnTo>
                  <a:pt x="117433" y="80854"/>
                </a:lnTo>
                <a:lnTo>
                  <a:pt x="91478" y="122364"/>
                </a:lnTo>
                <a:lnTo>
                  <a:pt x="0" y="298259"/>
                </a:lnTo>
                <a:lnTo>
                  <a:pt x="86461" y="298259"/>
                </a:lnTo>
                <a:lnTo>
                  <a:pt x="133211" y="292660"/>
                </a:lnTo>
                <a:lnTo>
                  <a:pt x="176705" y="276538"/>
                </a:lnTo>
                <a:lnTo>
                  <a:pt x="215691" y="250909"/>
                </a:lnTo>
                <a:lnTo>
                  <a:pt x="248913" y="216786"/>
                </a:lnTo>
                <a:lnTo>
                  <a:pt x="275120" y="175183"/>
                </a:lnTo>
                <a:lnTo>
                  <a:pt x="367017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Прямоугольник 48"/>
          <p:cNvSpPr/>
          <p:nvPr/>
        </p:nvSpPr>
        <p:spPr>
          <a:xfrm>
            <a:off x="4279900" y="5915025"/>
            <a:ext cx="278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Отправьте скан подписанного Согласия на адрес info@ukcds.spb.ru либо передайте сотрудникам УК в вашем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доме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447026" y="5915025"/>
            <a:ext cx="2454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4CD3F"/>
              </a:buClr>
              <a:buSzPct val="200000"/>
            </a:pP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нескольких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 на электронную почту придет письмо ссылкой для активации Личного </a:t>
            </a:r>
            <a:r>
              <a:rPr lang="ru-RU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кабинета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/>
          </a:p>
        </p:txBody>
      </p:sp>
      <p:sp>
        <p:nvSpPr>
          <p:cNvPr id="54" name="object 3"/>
          <p:cNvSpPr/>
          <p:nvPr/>
        </p:nvSpPr>
        <p:spPr>
          <a:xfrm>
            <a:off x="-26705" y="699360"/>
            <a:ext cx="4296634" cy="447738"/>
          </a:xfrm>
          <a:custGeom>
            <a:avLst/>
            <a:gdLst>
              <a:gd name="connsiteX0" fmla="*/ 5075008 w 5075008"/>
              <a:gd name="connsiteY0" fmla="*/ 0 h 447738"/>
              <a:gd name="connsiteX1" fmla="*/ 801045 w 5075008"/>
              <a:gd name="connsiteY1" fmla="*/ 0 h 447738"/>
              <a:gd name="connsiteX2" fmla="*/ 0 w 5075008"/>
              <a:gd name="connsiteY2" fmla="*/ 447738 h 447738"/>
              <a:gd name="connsiteX3" fmla="*/ 4841684 w 5075008"/>
              <a:gd name="connsiteY3" fmla="*/ 447738 h 447738"/>
              <a:gd name="connsiteX4" fmla="*/ 5075008 w 5075008"/>
              <a:gd name="connsiteY4" fmla="*/ 0 h 447738"/>
              <a:gd name="connsiteX0" fmla="*/ 4296634 w 4296634"/>
              <a:gd name="connsiteY0" fmla="*/ 0 h 447738"/>
              <a:gd name="connsiteX1" fmla="*/ 22671 w 4296634"/>
              <a:gd name="connsiteY1" fmla="*/ 0 h 447738"/>
              <a:gd name="connsiteX2" fmla="*/ 0 w 4296634"/>
              <a:gd name="connsiteY2" fmla="*/ 447738 h 447738"/>
              <a:gd name="connsiteX3" fmla="*/ 4063310 w 4296634"/>
              <a:gd name="connsiteY3" fmla="*/ 447738 h 447738"/>
              <a:gd name="connsiteX4" fmla="*/ 4296634 w 4296634"/>
              <a:gd name="connsiteY4" fmla="*/ 0 h 4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6634" h="447738">
                <a:moveTo>
                  <a:pt x="4296634" y="0"/>
                </a:moveTo>
                <a:lnTo>
                  <a:pt x="22671" y="0"/>
                </a:lnTo>
                <a:lnTo>
                  <a:pt x="0" y="447738"/>
                </a:lnTo>
                <a:lnTo>
                  <a:pt x="4063310" y="447738"/>
                </a:lnTo>
                <a:lnTo>
                  <a:pt x="4296634" y="0"/>
                </a:lnTo>
                <a:close/>
              </a:path>
            </a:pathLst>
          </a:custGeom>
          <a:solidFill>
            <a:srgbClr val="A4C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6"/>
          <p:cNvSpPr txBox="1">
            <a:spLocks noGrp="1"/>
          </p:cNvSpPr>
          <p:nvPr>
            <p:ph type="title"/>
          </p:nvPr>
        </p:nvSpPr>
        <p:spPr>
          <a:xfrm>
            <a:off x="1078061" y="699360"/>
            <a:ext cx="3775662" cy="456475"/>
          </a:xfrm>
          <a:prstGeom prst="rect">
            <a:avLst/>
          </a:prstGeom>
        </p:spPr>
        <p:txBody>
          <a:bodyPr vert="horz" wrap="square" lIns="0" tIns="10100" rIns="0" bIns="0" rtlCol="0">
            <a:spAutoFit/>
          </a:bodyPr>
          <a:lstStyle/>
          <a:p>
            <a:pPr marL="10101">
              <a:spcBef>
                <a:spcPts val="80"/>
              </a:spcBef>
            </a:pPr>
            <a:r>
              <a:rPr lang="ru-RU" sz="2900" spc="24" dirty="0" smtClean="0"/>
              <a:t>ВАШ КОМФОРТ</a:t>
            </a:r>
            <a:endParaRPr sz="2900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9" y="535636"/>
            <a:ext cx="2611441" cy="5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4394</TotalTime>
  <Words>1918</Words>
  <Application>Microsoft Office PowerPoint</Application>
  <PresentationFormat>Произвольный</PresentationFormat>
  <Paragraphs>307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Myriad Pro</vt:lpstr>
      <vt:lpstr>Times New Roman</vt:lpstr>
      <vt:lpstr>Trebuchet MS</vt:lpstr>
      <vt:lpstr>Office Theme</vt:lpstr>
      <vt:lpstr>Презентация PowerPoint</vt:lpstr>
      <vt:lpstr>Презентация PowerPoint</vt:lpstr>
      <vt:lpstr>ВАШ ДОМ</vt:lpstr>
      <vt:lpstr>ВАША УК</vt:lpstr>
      <vt:lpstr>ВАША УК</vt:lpstr>
      <vt:lpstr>ВАША УК</vt:lpstr>
      <vt:lpstr>ФУНКЦИИ УК</vt:lpstr>
      <vt:lpstr>Презентация PowerPoint</vt:lpstr>
      <vt:lpstr>ВАШ КОМФОРТ</vt:lpstr>
      <vt:lpstr>ПЛАТЕЖИ И ТАРИФЫ</vt:lpstr>
      <vt:lpstr>ПЛАТЕЖИ И ТАРИФЫ</vt:lpstr>
      <vt:lpstr>ДОПОЛНИТЕЛЬНЫЙ КОМФОРТ</vt:lpstr>
      <vt:lpstr>ПЛАТЕЖИ И ТАРИФЫ</vt:lpstr>
      <vt:lpstr>ПЛАТЕЖИ И ТАРИФЫ</vt:lpstr>
      <vt:lpstr>УСЛУГИ УК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Печать</dc:title>
  <dc:creator>Царева Марина Александровна</dc:creator>
  <cp:lastModifiedBy>Пользователь Windows</cp:lastModifiedBy>
  <cp:revision>135</cp:revision>
  <cp:lastPrinted>2020-02-19T06:57:49Z</cp:lastPrinted>
  <dcterms:created xsi:type="dcterms:W3CDTF">2019-02-05T11:10:34Z</dcterms:created>
  <dcterms:modified xsi:type="dcterms:W3CDTF">2020-03-06T09:45:00Z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2019-02-04T00:00:00Z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2019-02-05T00:00:00Z</vt:filetime>
  </property>
</Properties>
</file>